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66" r:id="rId15"/>
    <p:sldId id="267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C3%EE%F0%EC%EE%ED%F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4725144"/>
            <a:ext cx="4176464" cy="99824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Гормоны</a:t>
            </a:r>
            <a:endParaRPr lang="ru-RU" sz="6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6920" y="6093296"/>
            <a:ext cx="6705600" cy="6858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Презентацию подготовила: Нарубина Юлия 10А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Стероидные гормоны: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72208"/>
            <a:ext cx="8298504" cy="49971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u="sng" dirty="0" smtClean="0"/>
              <a:t>Гормоны этого класса</a:t>
            </a:r>
            <a:r>
              <a:rPr lang="ru-RU" sz="2400" dirty="0" smtClean="0"/>
              <a:t> — полициклические </a:t>
            </a:r>
            <a:r>
              <a:rPr lang="ru-RU" sz="2400" dirty="0" smtClean="0"/>
              <a:t>химические</a:t>
            </a:r>
          </a:p>
          <a:p>
            <a:pPr>
              <a:buNone/>
            </a:pPr>
            <a:r>
              <a:rPr lang="ru-RU" sz="2400" dirty="0" smtClean="0"/>
              <a:t>соединения </a:t>
            </a:r>
            <a:r>
              <a:rPr lang="ru-RU" sz="2400" dirty="0" smtClean="0"/>
              <a:t>липидной природы, в основе структуры </a:t>
            </a:r>
            <a:r>
              <a:rPr lang="ru-RU" sz="2400" dirty="0" smtClean="0"/>
              <a:t>которых</a:t>
            </a:r>
          </a:p>
          <a:p>
            <a:pPr>
              <a:buNone/>
            </a:pPr>
            <a:r>
              <a:rPr lang="ru-RU" sz="2400" dirty="0" smtClean="0"/>
              <a:t>находится </a:t>
            </a:r>
            <a:r>
              <a:rPr lang="ru-RU" sz="2400" dirty="0" smtClean="0"/>
              <a:t>стерановое </a:t>
            </a:r>
            <a:r>
              <a:rPr lang="ru-RU" sz="2400" dirty="0" smtClean="0"/>
              <a:t>ядро</a:t>
            </a:r>
          </a:p>
          <a:p>
            <a:pPr>
              <a:buNone/>
            </a:pPr>
            <a:r>
              <a:rPr lang="ru-RU" sz="2400" dirty="0" smtClean="0"/>
              <a:t>(циклопентанпергидрофенантрен</a:t>
            </a:r>
            <a:r>
              <a:rPr lang="ru-RU" sz="2400" dirty="0" smtClean="0"/>
              <a:t>), конденсированное </a:t>
            </a:r>
            <a:r>
              <a:rPr lang="ru-RU" sz="2400" dirty="0" smtClean="0"/>
              <a:t>из</a:t>
            </a:r>
          </a:p>
          <a:p>
            <a:pPr>
              <a:buNone/>
            </a:pPr>
            <a:r>
              <a:rPr lang="ru-RU" sz="2400" dirty="0" smtClean="0"/>
              <a:t>трёх </a:t>
            </a:r>
            <a:r>
              <a:rPr lang="ru-RU" sz="2400" dirty="0" smtClean="0"/>
              <a:t>насыщенных шестичленных колец (</a:t>
            </a:r>
            <a:r>
              <a:rPr lang="ru-RU" sz="2400" dirty="0" smtClean="0"/>
              <a:t>обозначают</a:t>
            </a:r>
          </a:p>
          <a:p>
            <a:pPr>
              <a:buNone/>
            </a:pPr>
            <a:r>
              <a:rPr lang="ru-RU" sz="2400" dirty="0" smtClean="0"/>
              <a:t>латиницей</a:t>
            </a:r>
            <a:r>
              <a:rPr lang="ru-RU" sz="2400" dirty="0" smtClean="0"/>
              <a:t>: A, B и C) и одного насыщенного </a:t>
            </a:r>
            <a:r>
              <a:rPr lang="ru-RU" sz="2400" dirty="0" smtClean="0"/>
              <a:t>пятичленного</a:t>
            </a:r>
          </a:p>
          <a:p>
            <a:pPr>
              <a:buNone/>
            </a:pPr>
            <a:r>
              <a:rPr lang="ru-RU" sz="2400" dirty="0" smtClean="0"/>
              <a:t>кольца </a:t>
            </a:r>
            <a:r>
              <a:rPr lang="ru-RU" sz="2400" dirty="0" smtClean="0"/>
              <a:t>(D). Стерановое ядро обусловливает </a:t>
            </a:r>
            <a:r>
              <a:rPr lang="ru-RU" sz="2400" dirty="0" smtClean="0"/>
              <a:t>общность</a:t>
            </a:r>
          </a:p>
          <a:p>
            <a:pPr>
              <a:buNone/>
            </a:pPr>
            <a:r>
              <a:rPr lang="ru-RU" sz="2400" dirty="0" smtClean="0"/>
              <a:t>(единство</a:t>
            </a:r>
            <a:r>
              <a:rPr lang="ru-RU" sz="2400" dirty="0" smtClean="0"/>
              <a:t>) полиморфного класса стероидных </a:t>
            </a:r>
            <a:r>
              <a:rPr lang="ru-RU" sz="2400" dirty="0" smtClean="0"/>
              <a:t>гормонов, а</a:t>
            </a:r>
          </a:p>
          <a:p>
            <a:pPr>
              <a:buNone/>
            </a:pPr>
            <a:r>
              <a:rPr lang="ru-RU" sz="2400" dirty="0" smtClean="0"/>
              <a:t>сочетание относительно небольших модификаций</a:t>
            </a:r>
          </a:p>
          <a:p>
            <a:pPr>
              <a:buNone/>
            </a:pPr>
            <a:r>
              <a:rPr lang="ru-RU" sz="2400" dirty="0" smtClean="0"/>
              <a:t>стеранового скелета определяет расхождение свойств гормонов</a:t>
            </a:r>
          </a:p>
          <a:p>
            <a:pPr>
              <a:buNone/>
            </a:pPr>
            <a:r>
              <a:rPr lang="ru-RU" sz="2400" dirty="0" smtClean="0"/>
              <a:t>этого класса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Производные жирных кислот: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Данные соединения, </a:t>
            </a:r>
            <a:r>
              <a:rPr lang="ru-RU" sz="2400" dirty="0" smtClean="0"/>
              <a:t>отличающиеся</a:t>
            </a:r>
          </a:p>
          <a:p>
            <a:pPr>
              <a:buNone/>
            </a:pPr>
            <a:r>
              <a:rPr lang="ru-RU" sz="2400" dirty="0" smtClean="0"/>
              <a:t>нестабильностью </a:t>
            </a:r>
            <a:r>
              <a:rPr lang="ru-RU" sz="2400" dirty="0" smtClean="0"/>
              <a:t>и оказывающие </a:t>
            </a:r>
            <a:r>
              <a:rPr lang="ru-RU" sz="2400" dirty="0" smtClean="0"/>
              <a:t>местное</a:t>
            </a:r>
          </a:p>
          <a:p>
            <a:pPr>
              <a:buNone/>
            </a:pPr>
            <a:r>
              <a:rPr lang="ru-RU" sz="2400" dirty="0" smtClean="0"/>
              <a:t>воздействие </a:t>
            </a:r>
            <a:r>
              <a:rPr lang="ru-RU" sz="2400" dirty="0" smtClean="0"/>
              <a:t>на находящиеся поблизости от </a:t>
            </a:r>
            <a:r>
              <a:rPr lang="ru-RU" sz="2400" dirty="0" smtClean="0"/>
              <a:t>места</a:t>
            </a:r>
          </a:p>
          <a:p>
            <a:pPr>
              <a:buNone/>
            </a:pPr>
            <a:r>
              <a:rPr lang="ru-RU" sz="2400" dirty="0" smtClean="0"/>
              <a:t>их </a:t>
            </a:r>
            <a:r>
              <a:rPr lang="ru-RU" sz="2400" dirty="0" smtClean="0"/>
              <a:t>выработки клетки, называются </a:t>
            </a:r>
            <a:r>
              <a:rPr lang="ru-RU" sz="2400" dirty="0" smtClean="0"/>
              <a:t>также</a:t>
            </a:r>
          </a:p>
          <a:p>
            <a:pPr>
              <a:buNone/>
            </a:pPr>
            <a:r>
              <a:rPr lang="ru-RU" sz="2400" dirty="0" smtClean="0"/>
              <a:t>эйкозаноидами. К ним относятся простагландины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тромбоксаны и лейкотриены.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Производные </a:t>
            </a:r>
            <a:r>
              <a:rPr lang="ru-RU" sz="3600" b="1" dirty="0" smtClean="0"/>
              <a:t>аминокислот: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26496" cy="4495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Этот класс гормонов составлен </a:t>
            </a:r>
            <a:r>
              <a:rPr lang="ru-RU" dirty="0" smtClean="0"/>
              <a:t>преимущественно</a:t>
            </a:r>
          </a:p>
          <a:p>
            <a:pPr>
              <a:buNone/>
            </a:pPr>
            <a:r>
              <a:rPr lang="ru-RU" dirty="0" smtClean="0"/>
              <a:t>из </a:t>
            </a:r>
            <a:r>
              <a:rPr lang="ru-RU" dirty="0" smtClean="0"/>
              <a:t>производных тирозина: </a:t>
            </a:r>
            <a:r>
              <a:rPr lang="ru-RU" dirty="0" smtClean="0"/>
              <a:t>адреналин, и</a:t>
            </a:r>
          </a:p>
          <a:p>
            <a:pPr>
              <a:buNone/>
            </a:pPr>
            <a:r>
              <a:rPr lang="ru-RU" dirty="0" smtClean="0"/>
              <a:t>норадреналин</a:t>
            </a:r>
            <a:r>
              <a:rPr lang="ru-RU" dirty="0" smtClean="0"/>
              <a:t>, тироксин и т. </a:t>
            </a:r>
            <a:r>
              <a:rPr lang="ru-RU" dirty="0" smtClean="0"/>
              <a:t>д. Первые два</a:t>
            </a:r>
          </a:p>
          <a:p>
            <a:pPr>
              <a:buNone/>
            </a:pPr>
            <a:r>
              <a:rPr lang="ru-RU" dirty="0" smtClean="0"/>
              <a:t>синтезируются </a:t>
            </a:r>
            <a:r>
              <a:rPr lang="ru-RU" dirty="0" smtClean="0"/>
              <a:t>надпочечниками, третий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щитовидной железой.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534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>Белковые и пептидные </a:t>
            </a:r>
            <a:r>
              <a:rPr lang="ru-RU" sz="4000" b="1" dirty="0" smtClean="0"/>
              <a:t>гормоны: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42120"/>
            <a:ext cx="8153400" cy="4323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 числу белково-пептидных </a:t>
            </a:r>
            <a:r>
              <a:rPr lang="ru-RU" sz="2400" dirty="0" smtClean="0"/>
              <a:t>относятся</a:t>
            </a:r>
          </a:p>
          <a:p>
            <a:pPr>
              <a:buNone/>
            </a:pPr>
            <a:r>
              <a:rPr lang="ru-RU" sz="2400" dirty="0" smtClean="0"/>
              <a:t>гормоны</a:t>
            </a:r>
            <a:r>
              <a:rPr lang="ru-RU" sz="2400" dirty="0" smtClean="0"/>
              <a:t> поджелудочной железы (глюкагон, инсулин), </a:t>
            </a:r>
            <a:r>
              <a:rPr lang="ru-RU" sz="2400" dirty="0" smtClean="0"/>
              <a:t>а</a:t>
            </a:r>
          </a:p>
          <a:p>
            <a:pPr>
              <a:buNone/>
            </a:pPr>
            <a:r>
              <a:rPr lang="ru-RU" sz="2400" dirty="0" smtClean="0"/>
              <a:t>также </a:t>
            </a:r>
            <a:r>
              <a:rPr lang="ru-RU" sz="2400" dirty="0" smtClean="0"/>
              <a:t>гипоталамуса и гипофиза (</a:t>
            </a:r>
            <a:r>
              <a:rPr lang="ru-RU" sz="2400" dirty="0" smtClean="0"/>
              <a:t>гормон</a:t>
            </a:r>
          </a:p>
          <a:p>
            <a:pPr>
              <a:buNone/>
            </a:pPr>
            <a:r>
              <a:rPr lang="ru-RU" sz="2400" dirty="0" smtClean="0"/>
              <a:t>роста</a:t>
            </a:r>
            <a:r>
              <a:rPr lang="ru-RU" sz="2400" dirty="0" smtClean="0"/>
              <a:t>, кортикотропин и др.). В их состав может </a:t>
            </a:r>
            <a:r>
              <a:rPr lang="ru-RU" sz="2400" dirty="0" smtClean="0"/>
              <a:t>входить</a:t>
            </a:r>
          </a:p>
          <a:p>
            <a:pPr>
              <a:buNone/>
            </a:pPr>
            <a:r>
              <a:rPr lang="ru-RU" sz="2400" dirty="0" smtClean="0"/>
              <a:t>самое </a:t>
            </a:r>
            <a:r>
              <a:rPr lang="ru-RU" sz="2400" dirty="0" smtClean="0"/>
              <a:t>разнообразное количество </a:t>
            </a:r>
            <a:r>
              <a:rPr lang="ru-RU" sz="2400" dirty="0" smtClean="0"/>
              <a:t>аминокислотных</a:t>
            </a:r>
          </a:p>
          <a:p>
            <a:pPr>
              <a:buNone/>
            </a:pPr>
            <a:r>
              <a:rPr lang="ru-RU" sz="2400" dirty="0" smtClean="0"/>
              <a:t>остатков</a:t>
            </a:r>
            <a:r>
              <a:rPr lang="ru-RU" sz="2400" dirty="0" smtClean="0"/>
              <a:t> — от 3 до 250 и </a:t>
            </a:r>
            <a:r>
              <a:rPr lang="ru-RU" sz="2400" dirty="0" smtClean="0"/>
              <a:t>более.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67916"/>
            <a:ext cx="6873467" cy="51693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7992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Общие принципы </a:t>
            </a:r>
            <a:r>
              <a:rPr lang="ru-RU" sz="2800" b="1" dirty="0" smtClean="0"/>
              <a:t>функционирования гормонов:</a:t>
            </a:r>
            <a:endParaRPr lang="ru-RU" sz="2800" dirty="0"/>
          </a:p>
        </p:txBody>
      </p:sp>
      <p:sp>
        <p:nvSpPr>
          <p:cNvPr id="8" name="Стрелка влево 7">
            <a:hlinkClick r:id="rId3" action="ppaction://hlinksldjump"/>
          </p:cNvPr>
          <p:cNvSpPr/>
          <p:nvPr/>
        </p:nvSpPr>
        <p:spPr>
          <a:xfrm>
            <a:off x="7740352" y="5949280"/>
            <a:ext cx="86409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MP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1874"/>
            <a:ext cx="4824536" cy="64674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20072" y="332656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Назначение гормонов:</a:t>
            </a:r>
            <a:endParaRPr lang="ru-RU" sz="2800" dirty="0"/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740352" y="5949280"/>
            <a:ext cx="864096" cy="5040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Список литературы и сайтов: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741512"/>
            <a:ext cx="8153400" cy="4495800"/>
          </a:xfrm>
        </p:spPr>
        <p:txBody>
          <a:bodyPr/>
          <a:lstStyle/>
          <a:p>
            <a:r>
              <a:rPr lang="ru-RU" dirty="0" err="1" smtClean="0"/>
              <a:t>Википедия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://ru.wikipedia.org/wiki/%C3%EE%F0%EC%EE%ED%FB#.D0.9E.D0.B1.D1.89.D0.B8.D0.B5_.D0.BF.D1.80.D0.B8.D0.BD.D1.86.D0.B8.D0.BF.D1.8B_.</a:t>
            </a:r>
            <a:r>
              <a:rPr lang="en-US" dirty="0" smtClean="0">
                <a:hlinkClick r:id="rId2"/>
              </a:rPr>
              <a:t>D1.84.D1.83.D0.BD.D0.BA.D1.86.D0.B8.D0.BE.D0.BD.D0.B8.D1.80.D0.BE.D0.B2.D0.B0.D0.BD.D0.B8.D1.8F</a:t>
            </a:r>
            <a:endParaRPr lang="ru-RU" dirty="0" smtClean="0"/>
          </a:p>
          <a:p>
            <a:r>
              <a:rPr lang="ru-RU" dirty="0" smtClean="0"/>
              <a:t>Яндекс картинки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Понятие «гормоны»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88232"/>
            <a:ext cx="8153400" cy="4277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u="sng" dirty="0" smtClean="0"/>
              <a:t>Гормоны</a:t>
            </a:r>
            <a:r>
              <a:rPr lang="ru-RU" dirty="0" smtClean="0"/>
              <a:t> — биологически активные </a:t>
            </a:r>
            <a:r>
              <a:rPr lang="ru-RU" dirty="0" smtClean="0"/>
              <a:t>вещества</a:t>
            </a:r>
          </a:p>
          <a:p>
            <a:pPr>
              <a:buNone/>
            </a:pPr>
            <a:r>
              <a:rPr lang="ru-RU" dirty="0" smtClean="0"/>
              <a:t>органической </a:t>
            </a:r>
            <a:r>
              <a:rPr lang="ru-RU" dirty="0" smtClean="0"/>
              <a:t>природы, вырабатывающиеся </a:t>
            </a:r>
            <a:r>
              <a:rPr lang="ru-RU" dirty="0" smtClean="0"/>
              <a:t>в</a:t>
            </a:r>
          </a:p>
          <a:p>
            <a:pPr>
              <a:buNone/>
            </a:pPr>
            <a:r>
              <a:rPr lang="ru-RU" dirty="0" smtClean="0"/>
              <a:t>специализированных </a:t>
            </a:r>
            <a:r>
              <a:rPr lang="ru-RU" dirty="0" smtClean="0"/>
              <a:t>клетках желёз </a:t>
            </a:r>
            <a:r>
              <a:rPr lang="ru-RU" dirty="0" smtClean="0"/>
              <a:t>внутренней</a:t>
            </a:r>
          </a:p>
          <a:p>
            <a:pPr>
              <a:buNone/>
            </a:pPr>
            <a:r>
              <a:rPr lang="ru-RU" dirty="0" smtClean="0"/>
              <a:t>секреции</a:t>
            </a:r>
            <a:r>
              <a:rPr lang="ru-RU" dirty="0" smtClean="0"/>
              <a:t>, поступающие в кровь, </a:t>
            </a:r>
            <a:r>
              <a:rPr lang="ru-RU" dirty="0" smtClean="0"/>
              <a:t>связывающиеся</a:t>
            </a:r>
          </a:p>
          <a:p>
            <a:pPr>
              <a:buNone/>
            </a:pPr>
            <a:r>
              <a:rPr lang="ru-RU" dirty="0" smtClean="0"/>
              <a:t>с </a:t>
            </a:r>
            <a:r>
              <a:rPr lang="ru-RU" dirty="0" smtClean="0"/>
              <a:t>рецепторами клеток-мишеней и </a:t>
            </a:r>
            <a:r>
              <a:rPr lang="ru-RU" dirty="0" smtClean="0"/>
              <a:t>оказывающие</a:t>
            </a:r>
          </a:p>
          <a:p>
            <a:pPr>
              <a:buNone/>
            </a:pPr>
            <a:r>
              <a:rPr lang="ru-RU" dirty="0" smtClean="0"/>
              <a:t>регулирующее </a:t>
            </a:r>
            <a:r>
              <a:rPr lang="ru-RU" dirty="0" smtClean="0"/>
              <a:t>влияние на обмен веществ </a:t>
            </a:r>
            <a:r>
              <a:rPr lang="ru-RU" dirty="0" smtClean="0"/>
              <a:t>и</a:t>
            </a:r>
          </a:p>
          <a:p>
            <a:pPr>
              <a:buNone/>
            </a:pPr>
            <a:r>
              <a:rPr lang="ru-RU" dirty="0" smtClean="0"/>
              <a:t>физиологические</a:t>
            </a:r>
            <a:r>
              <a:rPr lang="ru-RU" dirty="0" smtClean="0"/>
              <a:t> функции. Гормоны </a:t>
            </a:r>
            <a:r>
              <a:rPr lang="ru-RU" dirty="0" smtClean="0"/>
              <a:t>служат</a:t>
            </a:r>
          </a:p>
          <a:p>
            <a:pPr>
              <a:buNone/>
            </a:pPr>
            <a:r>
              <a:rPr lang="ru-RU" dirty="0" smtClean="0"/>
              <a:t>гуморальными </a:t>
            </a:r>
            <a:r>
              <a:rPr lang="ru-RU" dirty="0" smtClean="0"/>
              <a:t>(переносимыми </a:t>
            </a:r>
            <a:r>
              <a:rPr lang="ru-RU" dirty="0" smtClean="0"/>
              <a:t>с</a:t>
            </a:r>
          </a:p>
          <a:p>
            <a:pPr>
              <a:buNone/>
            </a:pPr>
            <a:r>
              <a:rPr lang="ru-RU" dirty="0" smtClean="0"/>
              <a:t>кровью</a:t>
            </a:r>
            <a:r>
              <a:rPr lang="ru-RU" dirty="0" smtClean="0"/>
              <a:t>) регуляторами определённых процессов </a:t>
            </a:r>
            <a:r>
              <a:rPr lang="ru-RU" dirty="0" smtClean="0"/>
              <a:t>в</a:t>
            </a:r>
          </a:p>
          <a:p>
            <a:pPr>
              <a:buNone/>
            </a:pPr>
            <a:r>
              <a:rPr lang="ru-RU" dirty="0" smtClean="0"/>
              <a:t>различных </a:t>
            </a:r>
            <a:r>
              <a:rPr lang="ru-RU" dirty="0" smtClean="0"/>
              <a:t>органах и системах.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Общие принципы функционирования: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136904" cy="41044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Внешние или внутренние </a:t>
            </a:r>
            <a:r>
              <a:rPr lang="ru-RU" sz="2400" dirty="0" smtClean="0"/>
              <a:t>раздражители воздействуют</a:t>
            </a:r>
          </a:p>
          <a:p>
            <a:pPr>
              <a:buNone/>
            </a:pPr>
            <a:r>
              <a:rPr lang="ru-RU" sz="2400" dirty="0" smtClean="0"/>
              <a:t>на</a:t>
            </a:r>
            <a:r>
              <a:rPr lang="ru-RU" sz="2400" dirty="0" smtClean="0"/>
              <a:t> рецепторы организма и порождают в них </a:t>
            </a:r>
            <a:r>
              <a:rPr lang="ru-RU" sz="2400" dirty="0" smtClean="0"/>
              <a:t>импульсы,</a:t>
            </a:r>
          </a:p>
          <a:p>
            <a:pPr>
              <a:buNone/>
            </a:pPr>
            <a:r>
              <a:rPr lang="ru-RU" sz="2400" dirty="0" smtClean="0"/>
              <a:t>поступающие </a:t>
            </a:r>
            <a:r>
              <a:rPr lang="ru-RU" sz="2400" dirty="0" smtClean="0"/>
              <a:t>сначала в центральную нервную систему, </a:t>
            </a:r>
            <a:r>
              <a:rPr lang="ru-RU" sz="2400" dirty="0" smtClean="0"/>
              <a:t>а</a:t>
            </a:r>
          </a:p>
          <a:p>
            <a:pPr>
              <a:buNone/>
            </a:pPr>
            <a:r>
              <a:rPr lang="ru-RU" sz="2400" dirty="0" smtClean="0"/>
              <a:t>затем в</a:t>
            </a:r>
            <a:r>
              <a:rPr lang="ru-RU" sz="2400" dirty="0" smtClean="0"/>
              <a:t> гипоталамус. В </a:t>
            </a:r>
            <a:r>
              <a:rPr lang="ru-RU" sz="2400" dirty="0" smtClean="0"/>
              <a:t>данном</a:t>
            </a:r>
          </a:p>
          <a:p>
            <a:pPr>
              <a:buNone/>
            </a:pPr>
            <a:r>
              <a:rPr lang="ru-RU" sz="2400" dirty="0" smtClean="0"/>
              <a:t>отделе</a:t>
            </a:r>
            <a:r>
              <a:rPr lang="ru-RU" sz="2400" dirty="0" smtClean="0"/>
              <a:t> мозга </a:t>
            </a:r>
            <a:r>
              <a:rPr lang="ru-RU" sz="2400" dirty="0" smtClean="0"/>
              <a:t>вырабатываются первичные активные</a:t>
            </a:r>
          </a:p>
          <a:p>
            <a:pPr>
              <a:buNone/>
            </a:pPr>
            <a:r>
              <a:rPr lang="ru-RU" sz="2400" dirty="0" smtClean="0"/>
              <a:t>вещества </a:t>
            </a:r>
            <a:r>
              <a:rPr lang="ru-RU" sz="2400" dirty="0" smtClean="0"/>
              <a:t>удаленного </a:t>
            </a:r>
            <a:r>
              <a:rPr lang="ru-RU" sz="2400" dirty="0" smtClean="0"/>
              <a:t>гормонального действия. Характерной</a:t>
            </a:r>
          </a:p>
          <a:p>
            <a:pPr>
              <a:buNone/>
            </a:pPr>
            <a:r>
              <a:rPr lang="ru-RU" sz="2400" dirty="0" smtClean="0"/>
              <a:t>их </a:t>
            </a:r>
            <a:r>
              <a:rPr lang="ru-RU" sz="2400" dirty="0" smtClean="0"/>
              <a:t>особенностью является тот факт, </a:t>
            </a:r>
            <a:r>
              <a:rPr lang="ru-RU" sz="2400" dirty="0" smtClean="0"/>
              <a:t>что их транспортировка</a:t>
            </a:r>
          </a:p>
          <a:p>
            <a:pPr>
              <a:buNone/>
            </a:pPr>
            <a:r>
              <a:rPr lang="ru-RU" sz="2400" dirty="0" smtClean="0"/>
              <a:t>по назначению </a:t>
            </a:r>
            <a:r>
              <a:rPr lang="ru-RU" sz="2400" dirty="0" smtClean="0"/>
              <a:t>осуществляется не с </a:t>
            </a:r>
            <a:r>
              <a:rPr lang="ru-RU" sz="2400" dirty="0" smtClean="0"/>
              <a:t>общим током </a:t>
            </a:r>
            <a:r>
              <a:rPr lang="ru-RU" sz="2400" dirty="0" smtClean="0"/>
              <a:t>крови, </a:t>
            </a:r>
            <a:r>
              <a:rPr lang="ru-RU" sz="2400" dirty="0" smtClean="0"/>
              <a:t>а</a:t>
            </a:r>
          </a:p>
          <a:p>
            <a:pPr>
              <a:buNone/>
            </a:pPr>
            <a:r>
              <a:rPr lang="ru-RU" sz="2400" dirty="0" smtClean="0"/>
              <a:t>посредством портальной </a:t>
            </a:r>
            <a:r>
              <a:rPr lang="ru-RU" sz="2400" dirty="0" smtClean="0"/>
              <a:t>системы сосудов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1087" y="5373216"/>
            <a:ext cx="1713321" cy="1288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080" y="228600"/>
            <a:ext cx="8153400" cy="990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Общие принципы функционирования: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828092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Под действием рилизинг-факторов </a:t>
            </a:r>
            <a:r>
              <a:rPr lang="ru-RU" sz="2400" dirty="0" smtClean="0"/>
              <a:t>либо</a:t>
            </a:r>
          </a:p>
          <a:p>
            <a:pPr>
              <a:buNone/>
            </a:pPr>
            <a:r>
              <a:rPr lang="ru-RU" sz="2400" dirty="0" smtClean="0"/>
              <a:t>ускоряется</a:t>
            </a:r>
            <a:r>
              <a:rPr lang="ru-RU" sz="2400" dirty="0" smtClean="0"/>
              <a:t>, либо замедляется выработка </a:t>
            </a:r>
            <a:r>
              <a:rPr lang="ru-RU" sz="2400" dirty="0" smtClean="0"/>
              <a:t>и</a:t>
            </a:r>
          </a:p>
          <a:p>
            <a:pPr>
              <a:buNone/>
            </a:pPr>
            <a:r>
              <a:rPr lang="ru-RU" sz="2400" dirty="0" smtClean="0"/>
              <a:t>выделение тропных </a:t>
            </a:r>
            <a:r>
              <a:rPr lang="ru-RU" sz="2400" dirty="0" smtClean="0"/>
              <a:t>гормонов гипофиза. </a:t>
            </a:r>
            <a:r>
              <a:rPr lang="ru-RU" sz="2400" dirty="0" smtClean="0"/>
              <a:t>Последние,</a:t>
            </a:r>
          </a:p>
          <a:p>
            <a:pPr>
              <a:buNone/>
            </a:pPr>
            <a:r>
              <a:rPr lang="ru-RU" sz="2400" dirty="0" smtClean="0"/>
              <a:t>попав </a:t>
            </a:r>
            <a:r>
              <a:rPr lang="ru-RU" sz="2400" dirty="0" smtClean="0"/>
              <a:t>в кровь и достигнув с ней </a:t>
            </a:r>
            <a:r>
              <a:rPr lang="ru-RU" sz="2400" dirty="0" smtClean="0"/>
              <a:t>конкретной</a:t>
            </a:r>
          </a:p>
          <a:p>
            <a:pPr>
              <a:buNone/>
            </a:pPr>
            <a:r>
              <a:rPr lang="ru-RU" sz="2400" dirty="0" smtClean="0"/>
              <a:t>эндокринной </a:t>
            </a:r>
            <a:r>
              <a:rPr lang="ru-RU" sz="2400" dirty="0" smtClean="0"/>
              <a:t>железы, оказывают влияние на </a:t>
            </a:r>
            <a:r>
              <a:rPr lang="ru-RU" sz="2400" dirty="0" smtClean="0"/>
              <a:t>синтез</a:t>
            </a:r>
          </a:p>
          <a:p>
            <a:pPr>
              <a:buNone/>
            </a:pPr>
            <a:r>
              <a:rPr lang="ru-RU" sz="2400" dirty="0" smtClean="0"/>
              <a:t>требуемого </a:t>
            </a:r>
            <a:r>
              <a:rPr lang="ru-RU" sz="2400" dirty="0" smtClean="0"/>
              <a:t>гормона. На последнем этапе </a:t>
            </a:r>
            <a:r>
              <a:rPr lang="ru-RU" sz="2400" dirty="0" smtClean="0"/>
              <a:t>процесса</a:t>
            </a:r>
          </a:p>
          <a:p>
            <a:pPr>
              <a:buNone/>
            </a:pPr>
            <a:r>
              <a:rPr lang="ru-RU" sz="2400" dirty="0" smtClean="0"/>
              <a:t>гормон </a:t>
            </a:r>
            <a:r>
              <a:rPr lang="ru-RU" sz="2400" dirty="0" smtClean="0"/>
              <a:t>доставляется по системе кровообращения </a:t>
            </a:r>
            <a:r>
              <a:rPr lang="ru-RU" sz="2400" dirty="0" smtClean="0"/>
              <a:t>к</a:t>
            </a:r>
          </a:p>
          <a:p>
            <a:pPr>
              <a:buNone/>
            </a:pPr>
            <a:r>
              <a:rPr lang="ru-RU" sz="2400" dirty="0" smtClean="0"/>
              <a:t>тем </a:t>
            </a:r>
            <a:r>
              <a:rPr lang="ru-RU" sz="2400" dirty="0" smtClean="0"/>
              <a:t>или иным специализированным </a:t>
            </a:r>
            <a:r>
              <a:rPr lang="ru-RU" sz="2400" dirty="0" smtClean="0"/>
              <a:t>органам</a:t>
            </a:r>
          </a:p>
          <a:p>
            <a:pPr>
              <a:buNone/>
            </a:pPr>
            <a:r>
              <a:rPr lang="ru-RU" sz="2400" dirty="0" smtClean="0"/>
              <a:t>либо</a:t>
            </a:r>
            <a:r>
              <a:rPr lang="ru-RU" sz="2400" dirty="0" smtClean="0"/>
              <a:t> </a:t>
            </a:r>
            <a:r>
              <a:rPr lang="ru-RU" sz="2400" dirty="0" smtClean="0"/>
              <a:t>тканям </a:t>
            </a:r>
            <a:r>
              <a:rPr lang="ru-RU" sz="2400" dirty="0" smtClean="0"/>
              <a:t>и вызывает определенные </a:t>
            </a:r>
            <a:r>
              <a:rPr lang="ru-RU" sz="2400" dirty="0" smtClean="0"/>
              <a:t>ответные</a:t>
            </a:r>
          </a:p>
          <a:p>
            <a:pPr>
              <a:buNone/>
            </a:pPr>
            <a:r>
              <a:rPr lang="ru-RU" sz="2400" dirty="0" smtClean="0"/>
              <a:t>реакции </a:t>
            </a:r>
            <a:r>
              <a:rPr lang="ru-RU" sz="2400" dirty="0" smtClean="0"/>
              <a:t>в </a:t>
            </a:r>
            <a:r>
              <a:rPr lang="ru-RU" sz="2400" dirty="0" smtClean="0"/>
              <a:t>организме.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Назначение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Используются в организме для </a:t>
            </a:r>
            <a:r>
              <a:rPr lang="ru-RU" sz="2400" dirty="0" smtClean="0"/>
              <a:t>поддержания</a:t>
            </a:r>
          </a:p>
          <a:p>
            <a:pPr>
              <a:buNone/>
            </a:pPr>
            <a:r>
              <a:rPr lang="ru-RU" sz="2400" dirty="0" smtClean="0"/>
              <a:t>его</a:t>
            </a:r>
            <a:r>
              <a:rPr lang="ru-RU" sz="2400" dirty="0" smtClean="0"/>
              <a:t> гомеостаза, а также для регуляции </a:t>
            </a:r>
            <a:r>
              <a:rPr lang="ru-RU" sz="2400" dirty="0" smtClean="0"/>
              <a:t>многих</a:t>
            </a:r>
          </a:p>
          <a:p>
            <a:pPr>
              <a:buNone/>
            </a:pPr>
            <a:r>
              <a:rPr lang="ru-RU" sz="2400" dirty="0" smtClean="0"/>
              <a:t>функций </a:t>
            </a:r>
            <a:r>
              <a:rPr lang="ru-RU" sz="2400" dirty="0" smtClean="0"/>
              <a:t>(роста, развития, обмена </a:t>
            </a:r>
            <a:r>
              <a:rPr lang="ru-RU" sz="2400" dirty="0" smtClean="0"/>
              <a:t>веществ,</a:t>
            </a:r>
          </a:p>
          <a:p>
            <a:pPr>
              <a:buNone/>
            </a:pPr>
            <a:r>
              <a:rPr lang="ru-RU" sz="2400" dirty="0" smtClean="0"/>
              <a:t>реакции </a:t>
            </a:r>
            <a:r>
              <a:rPr lang="ru-RU" sz="2400" dirty="0" smtClean="0"/>
              <a:t>на изменения условий среды)</a:t>
            </a:r>
            <a:endParaRPr lang="ru-RU" sz="2400" dirty="0"/>
          </a:p>
        </p:txBody>
      </p:sp>
      <p:pic>
        <p:nvPicPr>
          <p:cNvPr id="6" name="Рисунок 5" descr="TMP1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1772816"/>
            <a:ext cx="1800200" cy="2413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Эффекты гормонов: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28800"/>
            <a:ext cx="81534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/>
              <a:t>Гормоны млекопитающих оказывают следующие </a:t>
            </a:r>
            <a:r>
              <a:rPr lang="ru-RU" sz="2400" u="sng" dirty="0" smtClean="0"/>
              <a:t>эффекты</a:t>
            </a:r>
          </a:p>
          <a:p>
            <a:pPr>
              <a:buNone/>
            </a:pPr>
            <a:r>
              <a:rPr lang="ru-RU" sz="2400" u="sng" dirty="0" smtClean="0"/>
              <a:t>на </a:t>
            </a:r>
            <a:r>
              <a:rPr lang="ru-RU" sz="2400" u="sng" dirty="0" smtClean="0"/>
              <a:t>организм</a:t>
            </a:r>
            <a:r>
              <a:rPr lang="ru-RU" sz="2400" u="sng" dirty="0" smtClean="0"/>
              <a:t>:</a:t>
            </a:r>
          </a:p>
          <a:p>
            <a:r>
              <a:rPr lang="ru-RU" sz="2400" dirty="0" smtClean="0"/>
              <a:t>Стимулируют </a:t>
            </a:r>
            <a:r>
              <a:rPr lang="ru-RU" sz="2400" dirty="0" smtClean="0"/>
              <a:t>или ингибируют </a:t>
            </a:r>
            <a:r>
              <a:rPr lang="ru-RU" sz="2400" dirty="0" smtClean="0"/>
              <a:t>рост</a:t>
            </a:r>
          </a:p>
          <a:p>
            <a:r>
              <a:rPr lang="ru-RU" sz="2400" dirty="0" smtClean="0"/>
              <a:t>Влияют </a:t>
            </a:r>
            <a:r>
              <a:rPr lang="ru-RU" sz="2400" dirty="0" smtClean="0"/>
              <a:t>на </a:t>
            </a:r>
            <a:r>
              <a:rPr lang="ru-RU" sz="2400" dirty="0" smtClean="0"/>
              <a:t>настроение</a:t>
            </a:r>
          </a:p>
          <a:p>
            <a:r>
              <a:rPr lang="ru-RU" sz="2400" dirty="0" smtClean="0"/>
              <a:t>Стимулируют </a:t>
            </a:r>
            <a:r>
              <a:rPr lang="ru-RU" sz="2400" dirty="0" smtClean="0"/>
              <a:t>или ингибируют </a:t>
            </a:r>
            <a:r>
              <a:rPr lang="ru-RU" sz="2400" dirty="0" smtClean="0"/>
              <a:t>апоптоз (</a:t>
            </a:r>
            <a:r>
              <a:rPr lang="ru-RU" sz="2400" dirty="0" smtClean="0"/>
              <a:t>регулируемый процесс программируемой клеточной </a:t>
            </a:r>
            <a:r>
              <a:rPr lang="ru-RU" sz="2400" dirty="0" smtClean="0"/>
              <a:t>гибели)</a:t>
            </a:r>
          </a:p>
          <a:p>
            <a:r>
              <a:rPr lang="ru-RU" sz="2400" dirty="0" smtClean="0"/>
              <a:t>Стимулируют </a:t>
            </a:r>
            <a:r>
              <a:rPr lang="ru-RU" sz="2400" dirty="0" smtClean="0"/>
              <a:t>или ингибируют иммунную </a:t>
            </a:r>
            <a:r>
              <a:rPr lang="ru-RU" sz="2400" dirty="0" smtClean="0"/>
              <a:t>систему</a:t>
            </a:r>
          </a:p>
          <a:p>
            <a:r>
              <a:rPr lang="ru-RU" sz="2400" dirty="0" smtClean="0"/>
              <a:t>Регулируют метаболизм</a:t>
            </a:r>
          </a:p>
          <a:p>
            <a:r>
              <a:rPr lang="ru-RU" sz="2400" dirty="0" smtClean="0"/>
              <a:t>Подготавливают </a:t>
            </a:r>
            <a:r>
              <a:rPr lang="ru-RU" sz="2400" dirty="0" smtClean="0"/>
              <a:t>организм к </a:t>
            </a:r>
            <a:r>
              <a:rPr lang="ru-RU" sz="2400" dirty="0" smtClean="0"/>
              <a:t>активным действиям</a:t>
            </a:r>
          </a:p>
          <a:p>
            <a:r>
              <a:rPr lang="ru-RU" sz="2400" dirty="0" smtClean="0"/>
              <a:t>Вызывают </a:t>
            </a:r>
            <a:r>
              <a:rPr lang="ru-RU" sz="2400" dirty="0" smtClean="0"/>
              <a:t>чувство голода и </a:t>
            </a:r>
            <a:r>
              <a:rPr lang="ru-RU" sz="2400" dirty="0" smtClean="0"/>
              <a:t>насыщения</a:t>
            </a:r>
          </a:p>
          <a:p>
            <a:r>
              <a:rPr lang="ru-RU" sz="2400" dirty="0" smtClean="0"/>
              <a:t>Контролируют</a:t>
            </a:r>
            <a:r>
              <a:rPr lang="ru-RU" sz="2400" dirty="0" smtClean="0"/>
              <a:t> репродуктивный </a:t>
            </a:r>
            <a:r>
              <a:rPr lang="ru-RU" sz="2400" dirty="0" smtClean="0"/>
              <a:t>цикл и др.</a:t>
            </a:r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8600"/>
            <a:ext cx="8153400" cy="990600"/>
          </a:xfrm>
        </p:spPr>
        <p:txBody>
          <a:bodyPr/>
          <a:lstStyle/>
          <a:p>
            <a:pPr algn="ctr"/>
            <a:r>
              <a:rPr lang="ru-RU" b="1" dirty="0" smtClean="0"/>
              <a:t>Механизмы действия: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844824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Когда гормон, находящийся в крови, достигает </a:t>
            </a:r>
            <a:r>
              <a:rPr lang="ru-RU" sz="2400" dirty="0" smtClean="0"/>
              <a:t>клетки</a:t>
            </a:r>
          </a:p>
          <a:p>
            <a:pPr>
              <a:buNone/>
            </a:pPr>
            <a:r>
              <a:rPr lang="ru-RU" sz="2400" dirty="0" smtClean="0"/>
              <a:t>мишени</a:t>
            </a:r>
            <a:r>
              <a:rPr lang="ru-RU" sz="2400" dirty="0" smtClean="0"/>
              <a:t>, он вступает во взаимодействие со </a:t>
            </a:r>
            <a:r>
              <a:rPr lang="ru-RU" sz="2400" dirty="0" smtClean="0"/>
              <a:t>специфическими</a:t>
            </a:r>
          </a:p>
          <a:p>
            <a:pPr>
              <a:buNone/>
            </a:pPr>
            <a:r>
              <a:rPr lang="ru-RU" sz="2400" dirty="0" smtClean="0"/>
              <a:t>рецепторами</a:t>
            </a:r>
            <a:r>
              <a:rPr lang="ru-RU" sz="2400" dirty="0" smtClean="0"/>
              <a:t>; рецепторы «считывают послание» </a:t>
            </a:r>
            <a:r>
              <a:rPr lang="ru-RU" sz="2400" dirty="0" smtClean="0"/>
              <a:t>организма,</a:t>
            </a:r>
          </a:p>
          <a:p>
            <a:pPr>
              <a:buNone/>
            </a:pPr>
            <a:r>
              <a:rPr lang="ru-RU" sz="2400" dirty="0" smtClean="0"/>
              <a:t>и </a:t>
            </a:r>
            <a:r>
              <a:rPr lang="ru-RU" sz="2400" dirty="0" smtClean="0"/>
              <a:t>в клетке начинают происходить определенные </a:t>
            </a:r>
            <a:r>
              <a:rPr lang="ru-RU" sz="2400" dirty="0" smtClean="0"/>
              <a:t>перемены.</a:t>
            </a:r>
          </a:p>
          <a:p>
            <a:pPr>
              <a:buNone/>
            </a:pPr>
            <a:r>
              <a:rPr lang="ru-RU" sz="2400" dirty="0" smtClean="0"/>
              <a:t>Каждому </a:t>
            </a:r>
            <a:r>
              <a:rPr lang="ru-RU" sz="2400" dirty="0" smtClean="0"/>
              <a:t>конкретному гормону </a:t>
            </a:r>
            <a:r>
              <a:rPr lang="ru-RU" sz="2400" dirty="0" smtClean="0"/>
              <a:t>соответствуют</a:t>
            </a:r>
          </a:p>
          <a:p>
            <a:pPr>
              <a:buNone/>
            </a:pPr>
            <a:r>
              <a:rPr lang="ru-RU" sz="2400" dirty="0" smtClean="0"/>
              <a:t>исключительно </a:t>
            </a:r>
            <a:r>
              <a:rPr lang="ru-RU" sz="2400" dirty="0" smtClean="0"/>
              <a:t>«свои» рецепторы, находящиеся </a:t>
            </a:r>
            <a:r>
              <a:rPr lang="ru-RU" sz="2400" dirty="0" smtClean="0"/>
              <a:t>в</a:t>
            </a:r>
          </a:p>
          <a:p>
            <a:pPr>
              <a:buNone/>
            </a:pPr>
            <a:r>
              <a:rPr lang="ru-RU" sz="2400" dirty="0" smtClean="0"/>
              <a:t>конкретных </a:t>
            </a:r>
            <a:r>
              <a:rPr lang="ru-RU" sz="2400" dirty="0" smtClean="0"/>
              <a:t>органах и тканях — только при </a:t>
            </a:r>
            <a:r>
              <a:rPr lang="ru-RU" sz="2400" dirty="0" smtClean="0"/>
              <a:t>взаимодействии</a:t>
            </a:r>
          </a:p>
          <a:p>
            <a:pPr>
              <a:buNone/>
            </a:pPr>
            <a:r>
              <a:rPr lang="ru-RU" sz="2400" dirty="0" smtClean="0"/>
              <a:t>гормона </a:t>
            </a:r>
            <a:r>
              <a:rPr lang="ru-RU" sz="2400" dirty="0" smtClean="0"/>
              <a:t>с ними образуется гормон-рецепторный комплекс.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305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Большинство других гормонов характеризуются тремя особенностями: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2032248"/>
            <a:ext cx="8153400" cy="2620888"/>
          </a:xfrm>
        </p:spPr>
        <p:txBody>
          <a:bodyPr/>
          <a:lstStyle/>
          <a:p>
            <a:r>
              <a:rPr lang="ru-RU" sz="2400" dirty="0" smtClean="0"/>
              <a:t>Они растворяются в воде</a:t>
            </a:r>
          </a:p>
          <a:p>
            <a:r>
              <a:rPr lang="ru-RU" sz="2400" dirty="0" smtClean="0"/>
              <a:t>Не связываются с белками-носителями</a:t>
            </a:r>
          </a:p>
          <a:p>
            <a:r>
              <a:rPr lang="ru-RU" sz="2400" dirty="0" smtClean="0"/>
              <a:t>Начинают </a:t>
            </a:r>
            <a:r>
              <a:rPr lang="ru-RU" sz="2400" dirty="0" smtClean="0"/>
              <a:t>гормональный процесс, как только соединяются с рецептором, который может находиться в ядре клетки, ее цитоплазме или располагаться на поверхности плазматической мембраны.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Гормоны позвоночных: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844824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/>
              <a:t>По химическому строению известные гормоны </a:t>
            </a:r>
            <a:r>
              <a:rPr lang="ru-RU" sz="2400" u="sng" dirty="0" smtClean="0"/>
              <a:t>позвоночных</a:t>
            </a:r>
          </a:p>
          <a:p>
            <a:pPr>
              <a:buNone/>
            </a:pPr>
            <a:r>
              <a:rPr lang="ru-RU" sz="2400" u="sng" dirty="0" smtClean="0"/>
              <a:t>делят </a:t>
            </a:r>
            <a:r>
              <a:rPr lang="ru-RU" sz="2400" u="sng" dirty="0" smtClean="0"/>
              <a:t>на основные классы</a:t>
            </a:r>
            <a:r>
              <a:rPr lang="ru-RU" sz="2400" u="sng" dirty="0" smtClean="0"/>
              <a:t>:</a:t>
            </a:r>
          </a:p>
          <a:p>
            <a:r>
              <a:rPr lang="ru-RU" sz="2400" dirty="0" smtClean="0"/>
              <a:t>Стероиды</a:t>
            </a:r>
          </a:p>
          <a:p>
            <a:r>
              <a:rPr lang="ru-RU" sz="2400" dirty="0" smtClean="0"/>
              <a:t>Производные полиеновых (полиненасыщенных) жирных кислот</a:t>
            </a:r>
          </a:p>
          <a:p>
            <a:r>
              <a:rPr lang="ru-RU" sz="2400" dirty="0" smtClean="0"/>
              <a:t>Производные аминокислот</a:t>
            </a:r>
          </a:p>
          <a:p>
            <a:r>
              <a:rPr lang="ru-RU" sz="2400" dirty="0" smtClean="0"/>
              <a:t>Белково-пептидные соединения</a:t>
            </a:r>
            <a:endParaRPr lang="ru-RU" sz="2400" dirty="0" smtClean="0"/>
          </a:p>
          <a:p>
            <a:endParaRPr lang="ru-RU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89</TotalTime>
  <Words>258</Words>
  <Application>Microsoft Office PowerPoint</Application>
  <PresentationFormat>Экран (4:3)</PresentationFormat>
  <Paragraphs>107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Гормоны</vt:lpstr>
      <vt:lpstr>Понятие «гормоны»</vt:lpstr>
      <vt:lpstr>Общие принципы функционирования:</vt:lpstr>
      <vt:lpstr>Общие принципы функционирования:</vt:lpstr>
      <vt:lpstr>Назначение:</vt:lpstr>
      <vt:lpstr>Эффекты гормонов:</vt:lpstr>
      <vt:lpstr>Механизмы действия:</vt:lpstr>
      <vt:lpstr>Большинство других гормонов характеризуются тремя особенностями:</vt:lpstr>
      <vt:lpstr>Гормоны позвоночных:</vt:lpstr>
      <vt:lpstr>Стероидные гормоны:</vt:lpstr>
      <vt:lpstr>Производные жирных кислот:</vt:lpstr>
      <vt:lpstr>Производные аминокислот:</vt:lpstr>
      <vt:lpstr>Белковые и пептидные гормоны: </vt:lpstr>
      <vt:lpstr>Слайд 14</vt:lpstr>
      <vt:lpstr>Слайд 15</vt:lpstr>
      <vt:lpstr>Список литературы и сайтов: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Гормоны</dc:title>
  <dc:creator>Юля</dc:creator>
  <cp:lastModifiedBy>Home</cp:lastModifiedBy>
  <cp:revision>10</cp:revision>
  <dcterms:created xsi:type="dcterms:W3CDTF">2015-04-05T13:12:55Z</dcterms:created>
  <dcterms:modified xsi:type="dcterms:W3CDTF">2015-04-05T14:52:37Z</dcterms:modified>
</cp:coreProperties>
</file>