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7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p=2&amp;text=%D1%85%D0%BE%D0%BB%D0%BE%D0%BA%D0%BE%D1%81%D1%82&amp;noreask=1&amp;img_url=www.jewish.donetsk.ua/img/news/2012/medium_holokost_01.jpg&amp;pos=62&amp;rpt=simage&amp;lr=54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869160"/>
            <a:ext cx="7992888" cy="1800200"/>
          </a:xfrm>
        </p:spPr>
        <p:txBody>
          <a:bodyPr>
            <a:normAutofit/>
          </a:bodyPr>
          <a:lstStyle/>
          <a:p>
            <a:pPr algn="r"/>
            <a:endParaRPr lang="ru-RU" dirty="0" smtClean="0"/>
          </a:p>
          <a:p>
            <a:pPr algn="r"/>
            <a:r>
              <a:rPr lang="ru-RU" dirty="0" smtClean="0"/>
              <a:t>Зорина М. Е.,  </a:t>
            </a:r>
          </a:p>
          <a:p>
            <a:pPr algn="r"/>
            <a:r>
              <a:rPr lang="ru-RU" dirty="0"/>
              <a:t>у</a:t>
            </a:r>
            <a:r>
              <a:rPr lang="ru-RU" dirty="0" smtClean="0"/>
              <a:t>читель русского языка и литературы</a:t>
            </a:r>
          </a:p>
          <a:p>
            <a:pPr algn="r"/>
            <a:r>
              <a:rPr lang="ru-RU" dirty="0" smtClean="0"/>
              <a:t>МБОУ СОШ № 167 г. Екатеринбурга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358574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u-RU" sz="4400" dirty="0" smtClean="0"/>
              <a:t>«Это нужно не мертвым, </a:t>
            </a:r>
            <a:br>
              <a:rPr lang="ru-RU" sz="4400" dirty="0" smtClean="0"/>
            </a:br>
            <a:r>
              <a:rPr lang="ru-RU" sz="4400" dirty="0" smtClean="0"/>
              <a:t>это нужно живым»</a:t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dirty="0" smtClean="0"/>
              <a:t>Нравственные </a:t>
            </a:r>
            <a:r>
              <a:rPr lang="ru-RU" dirty="0" smtClean="0"/>
              <a:t>уроки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Холокоста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27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Идет сортировка и оценка</a:t>
            </a:r>
            <a:br>
              <a:rPr lang="ru-RU" dirty="0"/>
            </a:br>
            <a:r>
              <a:rPr lang="ru-RU" dirty="0"/>
              <a:t>вещей,  оставленных только что прибывшей </a:t>
            </a:r>
            <a:r>
              <a:rPr lang="ru-RU" dirty="0" smtClean="0"/>
              <a:t>партией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 flipV="1">
            <a:off x="5076057" y="3416619"/>
            <a:ext cx="50405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42695"/>
            <a:ext cx="5341942" cy="41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5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203" y="4221088"/>
            <a:ext cx="7885113" cy="2304256"/>
          </a:xfrm>
        </p:spPr>
        <p:txBody>
          <a:bodyPr/>
          <a:lstStyle/>
          <a:p>
            <a:pPr algn="ctr"/>
            <a:r>
              <a:rPr lang="ru-RU" sz="2400" dirty="0" smtClean="0"/>
              <a:t> </a:t>
            </a:r>
            <a:r>
              <a:rPr lang="ru-RU" sz="2400" dirty="0"/>
              <a:t>удивительная вещь:  скоты использовали все - кожу,  бумагу,  ткани,  </a:t>
            </a:r>
            <a:r>
              <a:rPr lang="ru-RU" sz="2400" dirty="0" smtClean="0"/>
              <a:t>все служившее   </a:t>
            </a:r>
            <a:r>
              <a:rPr lang="ru-RU" sz="2400" dirty="0"/>
              <a:t>человеку,   все   нужно  и  полезно  было  скотам,  лишь  высшая</a:t>
            </a:r>
            <a:br>
              <a:rPr lang="ru-RU" sz="2400" dirty="0"/>
            </a:br>
            <a:r>
              <a:rPr lang="ru-RU" sz="2400" dirty="0"/>
              <a:t>драгоценность мира - жизнь человека - растаптывалась </a:t>
            </a:r>
            <a:r>
              <a:rPr lang="ru-RU" sz="2400" dirty="0" smtClean="0"/>
              <a:t>ими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4048" y="2492896"/>
            <a:ext cx="45719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5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46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293096"/>
            <a:ext cx="7885113" cy="2664296"/>
          </a:xfrm>
        </p:spPr>
        <p:txBody>
          <a:bodyPr/>
          <a:lstStyle/>
          <a:p>
            <a:pPr algn="ctr"/>
            <a:r>
              <a:rPr lang="ru-RU" sz="2400" dirty="0" smtClean="0"/>
              <a:t>черная  </a:t>
            </a:r>
            <a:r>
              <a:rPr lang="ru-RU" sz="2400" dirty="0"/>
              <a:t>траурная  лента  пепла,  идущая  среди лесов и полей от лагеря</a:t>
            </a:r>
            <a:br>
              <a:rPr lang="ru-RU" sz="2400" dirty="0"/>
            </a:br>
            <a:r>
              <a:rPr lang="ru-RU" sz="2400" dirty="0" smtClean="0"/>
              <a:t>смерти,  </a:t>
            </a:r>
            <a:r>
              <a:rPr lang="ru-RU" sz="2400" dirty="0"/>
              <a:t>была словно трагический символ страшной  судьбы,</a:t>
            </a:r>
            <a:br>
              <a:rPr lang="ru-RU" sz="2400" dirty="0"/>
            </a:br>
            <a:r>
              <a:rPr lang="ru-RU" sz="2400" dirty="0"/>
              <a:t>объединившей народы, попавшие под топор гитлеровской </a:t>
            </a:r>
            <a:r>
              <a:rPr lang="ru-RU" sz="2400" dirty="0" smtClean="0"/>
              <a:t>Германии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63889" y="2420888"/>
            <a:ext cx="576064" cy="4320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0688"/>
            <a:ext cx="6049883" cy="34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14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924800" cy="525658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1800" dirty="0"/>
              <a:t> Ужасны такие войны, как нынешняя. Огромна пролитая немцами невинная </a:t>
            </a:r>
            <a:r>
              <a:rPr lang="ru-RU" sz="1800" dirty="0" smtClean="0"/>
              <a:t>кровь. Но </a:t>
            </a:r>
            <a:r>
              <a:rPr lang="ru-RU" sz="1800" dirty="0"/>
              <a:t>сегодня мало говорить </a:t>
            </a:r>
            <a:r>
              <a:rPr lang="ru-RU" sz="1800" dirty="0" smtClean="0"/>
              <a:t>об ответственности </a:t>
            </a:r>
            <a:r>
              <a:rPr lang="ru-RU" sz="1800" dirty="0"/>
              <a:t>Германии за то,  что  произошло.</a:t>
            </a:r>
            <a:br>
              <a:rPr lang="ru-RU" sz="1800" dirty="0"/>
            </a:br>
            <a:r>
              <a:rPr lang="ru-RU" sz="1800" dirty="0"/>
              <a:t>Сегодня  нужно говорить об ответственности всех народов и каждого </a:t>
            </a:r>
            <a:r>
              <a:rPr lang="ru-RU" sz="1800" dirty="0" smtClean="0"/>
              <a:t>гражданина мира </a:t>
            </a:r>
            <a:r>
              <a:rPr lang="ru-RU" sz="1800" dirty="0"/>
              <a:t>за </a:t>
            </a:r>
            <a:r>
              <a:rPr lang="ru-RU" sz="1800" dirty="0" smtClean="0"/>
              <a:t>будущее.</a:t>
            </a:r>
            <a:r>
              <a:rPr lang="ru-RU" sz="1800" dirty="0"/>
              <a:t> </a:t>
            </a:r>
            <a:r>
              <a:rPr lang="ru-RU" sz="1800" dirty="0" smtClean="0"/>
              <a:t>Каждый </a:t>
            </a:r>
            <a:r>
              <a:rPr lang="ru-RU" sz="1800" dirty="0"/>
              <a:t>человек  сегодня  обязан перед своей совестью,  перед своим сыном </a:t>
            </a:r>
            <a:r>
              <a:rPr lang="ru-RU" sz="1800" dirty="0" smtClean="0"/>
              <a:t>и своей </a:t>
            </a:r>
            <a:r>
              <a:rPr lang="ru-RU" sz="1800" dirty="0"/>
              <a:t>матерью,  перед родиной и перед человечеством во всю силу своей души </a:t>
            </a:r>
            <a:r>
              <a:rPr lang="ru-RU" sz="1800" dirty="0" smtClean="0"/>
              <a:t>и своего </a:t>
            </a:r>
            <a:r>
              <a:rPr lang="ru-RU" sz="1800" dirty="0"/>
              <a:t>ума ответить на вопрос:  что родило расизм,  что нужно, чтобы нацизм,</a:t>
            </a:r>
            <a:br>
              <a:rPr lang="ru-RU" sz="1800" dirty="0"/>
            </a:br>
            <a:r>
              <a:rPr lang="ru-RU" sz="1800" dirty="0"/>
              <a:t>фашизм,  гитлеризм не воскрес никогда,  ни по эту,  ни по ту сторону </a:t>
            </a:r>
            <a:r>
              <a:rPr lang="ru-RU" sz="1800" dirty="0" smtClean="0"/>
              <a:t>океана, </a:t>
            </a:r>
            <a:br>
              <a:rPr lang="ru-RU" sz="1800" dirty="0" smtClean="0"/>
            </a:br>
            <a:r>
              <a:rPr lang="ru-RU" sz="3600" dirty="0" smtClean="0"/>
              <a:t>никогда</a:t>
            </a:r>
            <a:r>
              <a:rPr lang="ru-RU" sz="3600" dirty="0"/>
              <a:t>, во веки веков!</a:t>
            </a:r>
          </a:p>
        </p:txBody>
      </p:sp>
    </p:spTree>
    <p:extLst>
      <p:ext uri="{BB962C8B-B14F-4D97-AF65-F5344CB8AC3E}">
        <p14:creationId xmlns:p14="http://schemas.microsoft.com/office/powerpoint/2010/main" val="275220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098578"/>
          </a:xfrm>
        </p:spPr>
        <p:txBody>
          <a:bodyPr/>
          <a:lstStyle/>
          <a:p>
            <a:pPr algn="ctr"/>
            <a:r>
              <a:rPr lang="ru-RU" dirty="0"/>
              <a:t>Холокост - не просто понятие, помогающее осознать одну из </a:t>
            </a:r>
            <a:br>
              <a:rPr lang="ru-RU" dirty="0"/>
            </a:br>
            <a:r>
              <a:rPr lang="ru-RU" dirty="0"/>
              <a:t>глобальных катастроф XX века. Именно Холокост свидетельствует о </a:t>
            </a:r>
            <a:br>
              <a:rPr lang="ru-RU" dirty="0"/>
            </a:br>
            <a:r>
              <a:rPr lang="ru-RU" dirty="0"/>
              <a:t>надломе в развитии человеческой цивилизации и о реальной угрозе ее </a:t>
            </a:r>
            <a:br>
              <a:rPr lang="ru-RU" dirty="0"/>
            </a:br>
            <a:r>
              <a:rPr lang="ru-RU" dirty="0"/>
              <a:t>существованию в </a:t>
            </a:r>
            <a:r>
              <a:rPr lang="ru-RU" dirty="0" smtClean="0"/>
              <a:t>будущем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48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941" y="1385392"/>
            <a:ext cx="7924800" cy="5472608"/>
          </a:xfrm>
        </p:spPr>
        <p:txBody>
          <a:bodyPr/>
          <a:lstStyle/>
          <a:p>
            <a:pPr algn="ctr"/>
            <a:r>
              <a:rPr lang="ru-RU" dirty="0"/>
              <a:t>	</a:t>
            </a:r>
            <a:br>
              <a:rPr lang="ru-RU" dirty="0"/>
            </a:br>
            <a:r>
              <a:rPr lang="ru-RU" dirty="0"/>
              <a:t>"Звёздное небо над нами,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 </a:t>
            </a:r>
            <a:r>
              <a:rPr lang="ru-RU" dirty="0"/>
              <a:t>нравственный </a:t>
            </a:r>
            <a:r>
              <a:rPr lang="ru-RU" dirty="0" smtClean="0"/>
              <a:t>закон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внутри </a:t>
            </a:r>
            <a:r>
              <a:rPr lang="ru-RU" dirty="0" smtClean="0"/>
              <a:t>нас..." 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иммануил</a:t>
            </a:r>
            <a:r>
              <a:rPr lang="ru-RU" dirty="0" smtClean="0"/>
              <a:t>  Кант</a:t>
            </a:r>
            <a:r>
              <a:rPr lang="ru-RU" dirty="0"/>
              <a:t>)	</a:t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6000960" cy="33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85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4896544"/>
          </a:xfrm>
        </p:spPr>
        <p:txBody>
          <a:bodyPr/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 Память о Холокосте необходима,                                                                    чтобы наши дети никогда не были жертвами, 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r>
              <a:rPr lang="ru-RU" sz="3200" dirty="0">
                <a:latin typeface="Times New Roman"/>
                <a:ea typeface="Calibri"/>
                <a:cs typeface="Times New Roman"/>
              </a:rPr>
              <a:t>палачами или равнодушными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наблюдателями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latin typeface="Calibri"/>
                <a:ea typeface="Calibri"/>
                <a:cs typeface="Times New Roman"/>
              </a:rPr>
            </a:br>
            <a:r>
              <a:rPr lang="ru-RU" sz="3200" dirty="0" smtClean="0">
                <a:latin typeface="Times New Roman"/>
                <a:ea typeface="Calibri"/>
                <a:cs typeface="Times New Roman"/>
              </a:rPr>
              <a:t>И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. Бауэр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25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45718"/>
            <a:ext cx="45719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764704"/>
            <a:ext cx="3674368" cy="5472608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err="1"/>
              <a:t>Холоко́ст</a:t>
            </a:r>
            <a:r>
              <a:rPr lang="ru-RU" sz="1800" dirty="0"/>
              <a:t> </a:t>
            </a:r>
            <a:endParaRPr lang="ru-RU" sz="1800" dirty="0" smtClean="0"/>
          </a:p>
          <a:p>
            <a:pPr>
              <a:lnSpc>
                <a:spcPct val="150000"/>
              </a:lnSpc>
            </a:pPr>
            <a:r>
              <a:rPr lang="ru-RU" sz="1800" dirty="0" smtClean="0"/>
              <a:t>(</a:t>
            </a:r>
            <a:r>
              <a:rPr lang="ru-RU" sz="1800" dirty="0"/>
              <a:t>от англ. </a:t>
            </a:r>
            <a:r>
              <a:rPr lang="ru-RU" sz="1800" i="1" dirty="0" err="1"/>
              <a:t>holocaust</a:t>
            </a:r>
            <a:r>
              <a:rPr lang="ru-RU" sz="1800" dirty="0"/>
              <a:t>, из др.-греч. </a:t>
            </a:r>
            <a:r>
              <a:rPr lang="ru-RU" sz="1800" dirty="0" err="1">
                <a:latin typeface="palatino linotype"/>
              </a:rPr>
              <a:t>ὁλοκ</a:t>
            </a:r>
            <a:r>
              <a:rPr lang="ru-RU" sz="1800" dirty="0">
                <a:latin typeface="palatino linotype"/>
              </a:rPr>
              <a:t>αύστος</a:t>
            </a:r>
            <a:r>
              <a:rPr lang="ru-RU" sz="1800" dirty="0"/>
              <a:t> — «всесожжение</a:t>
            </a:r>
            <a:r>
              <a:rPr lang="ru-RU" sz="1800" dirty="0" smtClean="0"/>
              <a:t>») преследование и массовое уничтожение евреев, живших в Германии, на территории её союзников и на оккупированных ими территориях во время Второй мировой войны; систематичное преследование и уничтожение европейских евреев нацистской Германией и коллаборационистами на протяжении 1933—1945 годов</a:t>
            </a:r>
          </a:p>
          <a:p>
            <a:endParaRPr lang="ru-RU" dirty="0"/>
          </a:p>
        </p:txBody>
      </p:sp>
      <p:pic>
        <p:nvPicPr>
          <p:cNvPr id="1028" name="Picture 4" descr="http://im0-tub-ru.yandex.net/i?id=502380459-23-72&amp;n=21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r="13100"/>
          <a:stretch>
            <a:fillRect/>
          </a:stretch>
        </p:blipFill>
        <p:spPr bwMode="auto">
          <a:xfrm>
            <a:off x="4499992" y="836712"/>
            <a:ext cx="374441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73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1767644"/>
            <a:ext cx="3733800" cy="4114800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err="1" smtClean="0"/>
              <a:t>Хелмно</a:t>
            </a:r>
            <a:endParaRPr lang="ru-RU" sz="2800" dirty="0" smtClean="0"/>
          </a:p>
          <a:p>
            <a:r>
              <a:rPr lang="ru-RU" sz="2800" dirty="0" smtClean="0"/>
              <a:t>Треблинка</a:t>
            </a:r>
          </a:p>
          <a:p>
            <a:r>
              <a:rPr lang="ru-RU" sz="2800" dirty="0" smtClean="0"/>
              <a:t> </a:t>
            </a:r>
            <a:r>
              <a:rPr lang="ru-RU" sz="2800" dirty="0" err="1" smtClean="0"/>
              <a:t>Белжец</a:t>
            </a:r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ru-RU" sz="2800" dirty="0" err="1" smtClean="0"/>
              <a:t>Собибор</a:t>
            </a:r>
            <a:endParaRPr lang="ru-RU" sz="2800" dirty="0"/>
          </a:p>
          <a:p>
            <a:r>
              <a:rPr lang="ru-RU" sz="2800" dirty="0" smtClean="0"/>
              <a:t> Майданек</a:t>
            </a:r>
          </a:p>
          <a:p>
            <a:r>
              <a:rPr lang="ru-RU" sz="2800" dirty="0" smtClean="0"/>
              <a:t> Освенцим</a:t>
            </a:r>
          </a:p>
          <a:p>
            <a:r>
              <a:rPr lang="ru-RU" sz="2800" dirty="0" smtClean="0"/>
              <a:t> Бухенвальд</a:t>
            </a:r>
          </a:p>
          <a:p>
            <a:r>
              <a:rPr lang="ru-RU" sz="2800" dirty="0" smtClean="0"/>
              <a:t>  Дахау</a:t>
            </a:r>
            <a:endParaRPr lang="ru-RU" sz="2800" dirty="0"/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-243408"/>
            <a:ext cx="7924800" cy="1368152"/>
          </a:xfrm>
        </p:spPr>
        <p:txBody>
          <a:bodyPr/>
          <a:lstStyle/>
          <a:p>
            <a:pPr algn="ctr"/>
            <a:r>
              <a:rPr lang="en-US" b="1" dirty="0" smtClean="0"/>
              <a:t> </a:t>
            </a:r>
            <a:r>
              <a:rPr lang="ru-RU" b="1" dirty="0" smtClean="0"/>
              <a:t>крупнейшие Лагеря смерти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28800"/>
            <a:ext cx="541972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35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1124744"/>
            <a:ext cx="3733800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М</a:t>
            </a:r>
            <a:r>
              <a:rPr lang="ru-RU" sz="2800" dirty="0" smtClean="0"/>
              <a:t>еждународный </a:t>
            </a:r>
            <a:r>
              <a:rPr lang="ru-RU" sz="2800" dirty="0"/>
              <a:t>судебный процесс над бывшими руководителями гитлеровской Германии. Проходил </a:t>
            </a:r>
            <a:r>
              <a:rPr lang="ru-RU" sz="2800" dirty="0" smtClean="0"/>
              <a:t>с </a:t>
            </a:r>
            <a:r>
              <a:rPr lang="ru-RU" sz="2800" dirty="0"/>
              <a:t>20 ноября 1945 по 1 октября 1946 года в Международном военном трибунале в Нюрнберге (Германия</a:t>
            </a:r>
            <a:r>
              <a:rPr lang="ru-RU" sz="2800" dirty="0" smtClean="0"/>
              <a:t>)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5364088" y="2204864"/>
            <a:ext cx="2520280" cy="31162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34727" y="-171400"/>
            <a:ext cx="7924800" cy="1143000"/>
          </a:xfrm>
        </p:spPr>
        <p:txBody>
          <a:bodyPr/>
          <a:lstStyle/>
          <a:p>
            <a:pPr algn="ctr"/>
            <a:r>
              <a:rPr lang="ru-RU" dirty="0" smtClean="0"/>
              <a:t>Нюрнбергский процесс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8760"/>
            <a:ext cx="4275559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6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827584" y="1674599"/>
            <a:ext cx="3458344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dirty="0"/>
              <a:t>Чёрная </a:t>
            </a:r>
            <a:r>
              <a:rPr lang="ru-RU" sz="2200" dirty="0" smtClean="0"/>
              <a:t>книга </a:t>
            </a:r>
            <a:r>
              <a:rPr lang="ru-RU" sz="2200" dirty="0"/>
              <a:t>о злодейском повсеместном убийстве евреев немецко-фашистскими захватчиками во временно </a:t>
            </a:r>
            <a:r>
              <a:rPr lang="ru-RU" sz="2200" dirty="0" err="1"/>
              <a:t>оккупировнных</a:t>
            </a:r>
            <a:r>
              <a:rPr lang="ru-RU" sz="2200" dirty="0"/>
              <a:t> районах Советского Союза и в лагерях Польши во </a:t>
            </a:r>
            <a:r>
              <a:rPr lang="ru-RU" sz="2200" dirty="0" smtClean="0"/>
              <a:t>время Великой Отечественной войны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5580112" y="1602591"/>
            <a:ext cx="1872208" cy="4114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-243408"/>
            <a:ext cx="7924800" cy="1368152"/>
          </a:xfrm>
        </p:spPr>
        <p:txBody>
          <a:bodyPr/>
          <a:lstStyle/>
          <a:p>
            <a:pPr algn="ctr"/>
            <a:r>
              <a:rPr lang="ru-RU" dirty="0" smtClean="0"/>
              <a:t>Черная книга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132000" cy="449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12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396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2051720" y="2492896"/>
            <a:ext cx="45719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ВАСИЛИЙ </a:t>
            </a:r>
            <a:r>
              <a:rPr lang="ru-RU" dirty="0"/>
              <a:t>СЕМЕНОВИЧ ГРОССМАН (1905–1967</a:t>
            </a:r>
            <a:r>
              <a:rPr lang="ru-RU" dirty="0" smtClean="0"/>
              <a:t>)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426000" cy="42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8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1484784"/>
            <a:ext cx="468052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2000" dirty="0"/>
              <a:t>Эшелоны шли  к  Треблинке  в течение тринадцати месяцев,  в каждом </a:t>
            </a:r>
            <a:r>
              <a:rPr lang="ru-RU" sz="2000" dirty="0" smtClean="0"/>
              <a:t>эшелоне было </a:t>
            </a:r>
            <a:r>
              <a:rPr lang="ru-RU" sz="2000" dirty="0"/>
              <a:t>шестьдесят вагонов,  и на  каждом  вагоне  мелом  были  написаны  </a:t>
            </a:r>
            <a:r>
              <a:rPr lang="ru-RU" sz="2000" dirty="0" smtClean="0"/>
              <a:t>цифры 150-180-200</a:t>
            </a:r>
            <a:r>
              <a:rPr lang="ru-RU" sz="2000" dirty="0"/>
              <a:t>.  Эта  цифра показывала количество людей,  находящихся в </a:t>
            </a:r>
            <a:r>
              <a:rPr lang="ru-RU" sz="2000" dirty="0" smtClean="0"/>
              <a:t>вагоне.  Железнодорожные  </a:t>
            </a:r>
            <a:r>
              <a:rPr lang="ru-RU" sz="2000" dirty="0"/>
              <a:t>служащие  и  крестьяне  тайно  вели  счет  этим   </a:t>
            </a:r>
            <a:r>
              <a:rPr lang="ru-RU" sz="2000" dirty="0" smtClean="0"/>
              <a:t>эшелонам. Иногда  бывали дни</a:t>
            </a:r>
            <a:r>
              <a:rPr lang="ru-RU" sz="2000" dirty="0"/>
              <a:t>,  когда  мимо </a:t>
            </a:r>
            <a:r>
              <a:rPr lang="ru-RU" sz="2000" dirty="0" smtClean="0"/>
              <a:t>проходило  </a:t>
            </a:r>
            <a:r>
              <a:rPr lang="ru-RU" sz="2000" dirty="0"/>
              <a:t>по  одной  </a:t>
            </a:r>
            <a:r>
              <a:rPr lang="ru-RU" sz="2000" dirty="0" smtClean="0"/>
              <a:t>ветке шесть эшелонов</a:t>
            </a:r>
            <a:r>
              <a:rPr lang="ru-RU" sz="2000" dirty="0"/>
              <a:t>,  и почти не было дня в течение этих тринадцати месяцев,  чтобы </a:t>
            </a:r>
            <a:r>
              <a:rPr lang="ru-RU" sz="2000" dirty="0" smtClean="0"/>
              <a:t>не прошел  </a:t>
            </a:r>
            <a:r>
              <a:rPr lang="ru-RU" sz="2000" dirty="0"/>
              <a:t>хотя  бы  один  эшелон.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5364088" y="1600200"/>
            <a:ext cx="2088232" cy="4114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052736"/>
          </a:xfrm>
        </p:spPr>
        <p:txBody>
          <a:bodyPr/>
          <a:lstStyle/>
          <a:p>
            <a:pPr algn="ctr"/>
            <a:r>
              <a:rPr lang="ru-RU" sz="4800" dirty="0" err="1" smtClean="0"/>
              <a:t>Треблинский</a:t>
            </a:r>
            <a:r>
              <a:rPr lang="ru-RU" sz="4800" dirty="0" smtClean="0"/>
              <a:t>  ад</a:t>
            </a:r>
            <a:endParaRPr lang="ru-RU" sz="4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0768"/>
            <a:ext cx="3023126" cy="49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41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067944" y="3933056"/>
            <a:ext cx="45719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779512" cy="1468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H="1">
            <a:off x="742313" y="4653136"/>
            <a:ext cx="7877120" cy="1697041"/>
          </a:xfrm>
        </p:spPr>
        <p:txBody>
          <a:bodyPr/>
          <a:lstStyle/>
          <a:p>
            <a:pPr algn="ctr"/>
            <a:r>
              <a:rPr lang="ru-RU" dirty="0"/>
              <a:t>Что это там,  за  этой  огромной  шестиметровой  стеной?</a:t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5978386" cy="41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386</TotalTime>
  <Words>338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Горизонт</vt:lpstr>
      <vt:lpstr>  «Это нужно не мертвым,  это нужно живым»  Нравственные уроки  Холокоста</vt:lpstr>
      <vt:lpstr> Память о Холокосте необходима,                                                                    чтобы наши дети никогда не были жертвами,  палачами или равнодушными наблюдателями  И. Бауэр </vt:lpstr>
      <vt:lpstr>Презентация PowerPoint</vt:lpstr>
      <vt:lpstr> крупнейшие Лагеря смерти </vt:lpstr>
      <vt:lpstr>Нюрнбергский процесс</vt:lpstr>
      <vt:lpstr>Черная книга</vt:lpstr>
      <vt:lpstr>ВАСИЛИЙ СЕМЕНОВИЧ ГРОССМАН (1905–1967) </vt:lpstr>
      <vt:lpstr>Треблинский  ад</vt:lpstr>
      <vt:lpstr>Что это там,  за  этой  огромной  шестиметровой  стеной? </vt:lpstr>
      <vt:lpstr>Идет сортировка и оценка вещей,  оставленных только что прибывшей партией </vt:lpstr>
      <vt:lpstr> удивительная вещь:  скоты использовали все - кожу,  бумагу,  ткани,  все служившее   человеку,   все   нужно  и  полезно  было  скотам,  лишь  высшая драгоценность мира - жизнь человека - растаптывалась ими </vt:lpstr>
      <vt:lpstr>черная  траурная  лента  пепла,  идущая  среди лесов и полей от лагеря смерти,  была словно трагический символ страшной  судьбы, объединившей народы, попавшие под топор гитлеровской Германии</vt:lpstr>
      <vt:lpstr> Ужасны такие войны, как нынешняя. Огромна пролитая немцами невинная кровь. Но сегодня мало говорить об ответственности Германии за то,  что  произошло. Сегодня  нужно говорить об ответственности всех народов и каждого гражданина мира за будущее. Каждый человек  сегодня  обязан перед своей совестью,  перед своим сыном и своей матерью,  перед родиной и перед человечеством во всю силу своей души и своего ума ответить на вопрос:  что родило расизм,  что нужно, чтобы нацизм, фашизм,  гитлеризм не воскрес никогда,  ни по эту,  ни по ту сторону океана,  никогда, во веки веков!</vt:lpstr>
      <vt:lpstr>Холокост - не просто понятие, помогающее осознать одну из  глобальных катастроф XX века. Именно Холокост свидетельствует о  надломе в развитии человеческой цивилизации и о реальной угрозе ее  существованию в будущем</vt:lpstr>
      <vt:lpstr>  "Звёздное небо над нами,  а нравственный закон  внутри нас..."  (иммануил  Кант)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Нравственные уроки    Холокоста</dc:title>
  <dc:creator>Админ</dc:creator>
  <cp:lastModifiedBy>Админ</cp:lastModifiedBy>
  <cp:revision>18</cp:revision>
  <dcterms:created xsi:type="dcterms:W3CDTF">2012-09-23T12:34:14Z</dcterms:created>
  <dcterms:modified xsi:type="dcterms:W3CDTF">2013-02-04T17:39:42Z</dcterms:modified>
</cp:coreProperties>
</file>