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0" r:id="rId2"/>
    <p:sldId id="257" r:id="rId3"/>
    <p:sldId id="262" r:id="rId4"/>
    <p:sldId id="259" r:id="rId5"/>
    <p:sldId id="258" r:id="rId6"/>
    <p:sldId id="264" r:id="rId7"/>
    <p:sldId id="265" r:id="rId8"/>
    <p:sldId id="261" r:id="rId9"/>
    <p:sldId id="267" r:id="rId10"/>
    <p:sldId id="263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26AB0-8226-4534-A535-2B740D2011C3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FE660-A4C6-44A2-B4C9-02E008AB0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9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FE660-A4C6-44A2-B4C9-02E008AB00B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48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76872"/>
            <a:ext cx="9144000" cy="446449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Организация образовательного процесса  в условиях </a:t>
            </a:r>
            <a:r>
              <a:rPr lang="ru-RU" b="1" dirty="0" smtClean="0">
                <a:solidFill>
                  <a:srgbClr val="FFFF00"/>
                </a:solidFill>
              </a:rPr>
              <a:t>введения </a:t>
            </a:r>
            <a:r>
              <a:rPr lang="ru-RU" b="1" dirty="0" smtClean="0">
                <a:solidFill>
                  <a:srgbClr val="FFFF00"/>
                </a:solidFill>
              </a:rPr>
              <a:t>ФГОС </a:t>
            </a:r>
            <a:r>
              <a:rPr lang="ru-RU" b="1" dirty="0" smtClean="0">
                <a:solidFill>
                  <a:srgbClr val="FFFF00"/>
                </a:solidFill>
              </a:rPr>
              <a:t>второго поколения.</a:t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/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> 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5031"/>
            <a:ext cx="6300192" cy="209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68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0"/>
            <a:ext cx="5599584" cy="692696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FF00"/>
                </a:solidFill>
              </a:rPr>
              <a:t>Риски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620688"/>
            <a:ext cx="8928992" cy="62373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Государственное финансирование нового учебного плана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Недостаточная укомплектованность  педагогической литературой и учебно-методическими  пособиями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Отсутствие системного подхода, отсутствие единства у участников  процесса реализации ФГОС в понимании его целей, задач и пр.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Подмена инновационных идей, технологий, УМК имитацией деятельности в идеологии ФГОС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Неприятие/непонимание концепции духовно-нравственного воспитания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Сопротивление учителя/руководителя от «мы это уже давно делаем» до «переживем и эти изменения»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Непонимание своей роли/ответственности за результаты обучения родителями и учредителями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Отсутствие разработанной системы оценки декларируемых во ФГОС результатов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89" y="0"/>
            <a:ext cx="1800200" cy="391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586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760640"/>
          </a:xfrm>
        </p:spPr>
        <p:txBody>
          <a:bodyPr>
            <a:normAutofit/>
          </a:bodyPr>
          <a:lstStyle/>
          <a:p>
            <a:pPr>
              <a:lnSpc>
                <a:spcPct val="73000"/>
              </a:lnSpc>
              <a:buFont typeface="Wingdings" pitchFamily="2" charset="2"/>
              <a:buChar char="ü"/>
            </a:pPr>
            <a:r>
              <a:rPr lang="ru-RU" sz="2400" dirty="0"/>
              <a:t>Меняется метод </a:t>
            </a:r>
            <a:r>
              <a:rPr lang="ru-RU" sz="2400" dirty="0" smtClean="0"/>
              <a:t>обучения;</a:t>
            </a:r>
            <a:endParaRPr lang="ru-RU" sz="2400" dirty="0" smtClean="0"/>
          </a:p>
          <a:p>
            <a:pPr>
              <a:lnSpc>
                <a:spcPct val="73000"/>
              </a:lnSpc>
              <a:buFont typeface="Wingdings" pitchFamily="2" charset="2"/>
              <a:buChar char="ü"/>
            </a:pPr>
            <a:endParaRPr lang="ru-RU" sz="2400" dirty="0"/>
          </a:p>
          <a:p>
            <a:pPr>
              <a:lnSpc>
                <a:spcPct val="73000"/>
              </a:lnSpc>
              <a:buFont typeface="Wingdings" pitchFamily="2" charset="2"/>
              <a:buChar char="ü"/>
            </a:pPr>
            <a:r>
              <a:rPr lang="ru-RU" sz="2400" dirty="0"/>
              <a:t>Меняется подход к оценке результатов </a:t>
            </a:r>
            <a:r>
              <a:rPr lang="ru-RU" sz="2400" dirty="0" smtClean="0"/>
              <a:t>обучения;</a:t>
            </a:r>
          </a:p>
          <a:p>
            <a:pPr marL="18288" indent="0">
              <a:lnSpc>
                <a:spcPct val="73000"/>
              </a:lnSpc>
              <a:buNone/>
            </a:pPr>
            <a:r>
              <a:rPr lang="ru-RU" sz="2400" dirty="0" smtClean="0"/>
              <a:t>  </a:t>
            </a:r>
            <a:endParaRPr lang="ru-RU" sz="2400" dirty="0"/>
          </a:p>
          <a:p>
            <a:pPr>
              <a:lnSpc>
                <a:spcPct val="73000"/>
              </a:lnSpc>
              <a:buFont typeface="Wingdings" pitchFamily="2" charset="2"/>
              <a:buChar char="ü"/>
            </a:pPr>
            <a:r>
              <a:rPr lang="ru-RU" sz="2400" dirty="0"/>
              <a:t>Меняется система аттестации </a:t>
            </a:r>
            <a:r>
              <a:rPr lang="ru-RU" sz="2400" dirty="0" smtClean="0"/>
              <a:t>учителей;</a:t>
            </a:r>
            <a:endParaRPr lang="ru-RU" sz="2400" dirty="0" smtClean="0"/>
          </a:p>
          <a:p>
            <a:pPr>
              <a:lnSpc>
                <a:spcPct val="73000"/>
              </a:lnSpc>
              <a:buFont typeface="Wingdings" pitchFamily="2" charset="2"/>
              <a:buChar char="ü"/>
            </a:pPr>
            <a:endParaRPr lang="ru-RU" sz="2400" dirty="0"/>
          </a:p>
          <a:p>
            <a:pPr>
              <a:lnSpc>
                <a:spcPct val="73000"/>
              </a:lnSpc>
              <a:buFont typeface="Wingdings" pitchFamily="2" charset="2"/>
              <a:buChar char="ü"/>
            </a:pPr>
            <a:endParaRPr lang="ru-RU" sz="2400" dirty="0"/>
          </a:p>
          <a:p>
            <a:pPr>
              <a:lnSpc>
                <a:spcPct val="73000"/>
              </a:lnSpc>
              <a:buFont typeface="Wingdings" pitchFamily="2" charset="2"/>
              <a:buChar char="ü"/>
            </a:pPr>
            <a:endParaRPr lang="ru-RU" sz="2400" dirty="0"/>
          </a:p>
          <a:p>
            <a:pPr algn="ctr">
              <a:lnSpc>
                <a:spcPct val="73000"/>
              </a:lnSpc>
              <a:buNone/>
            </a:pPr>
            <a:r>
              <a:rPr lang="ru-RU" sz="2400" b="1" dirty="0"/>
              <a:t>Целью школы становятся не только знания, </a:t>
            </a:r>
          </a:p>
          <a:p>
            <a:pPr algn="ctr">
              <a:lnSpc>
                <a:spcPct val="73000"/>
              </a:lnSpc>
              <a:buNone/>
            </a:pPr>
            <a:r>
              <a:rPr lang="ru-RU" sz="2400" b="1" dirty="0"/>
              <a:t>но и  умение их добывать и </a:t>
            </a:r>
            <a:r>
              <a:rPr lang="ru-RU" sz="2400" b="1" dirty="0" smtClean="0"/>
              <a:t> применять</a:t>
            </a:r>
            <a:r>
              <a:rPr lang="ru-RU" sz="2400" b="1" dirty="0" smtClean="0"/>
              <a:t>.</a:t>
            </a:r>
          </a:p>
          <a:p>
            <a:pPr algn="ctr">
              <a:lnSpc>
                <a:spcPct val="73000"/>
              </a:lnSpc>
              <a:buNone/>
            </a:pPr>
            <a:endParaRPr lang="ru-RU" sz="2400" b="1" dirty="0"/>
          </a:p>
          <a:p>
            <a:pPr marL="18288" indent="0">
              <a:buNone/>
            </a:pPr>
            <a:r>
              <a:rPr lang="ru-RU" dirty="0" smtClean="0"/>
              <a:t>        </a:t>
            </a:r>
            <a:r>
              <a:rPr lang="ru-RU" b="1" dirty="0" smtClean="0">
                <a:solidFill>
                  <a:srgbClr val="FFFF00"/>
                </a:solidFill>
              </a:rPr>
              <a:t>УЧЕБНАЯ САМОСТОЯТЕЛЬНОСТЬ = УМЕНИЮ УЧИТЬСЯ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"/>
            <a:ext cx="7452320" cy="836711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 </a:t>
            </a:r>
            <a:r>
              <a:rPr lang="ru-RU" sz="4800" b="1" dirty="0" smtClean="0">
                <a:solidFill>
                  <a:srgbClr val="FFFF00"/>
                </a:solidFill>
              </a:rPr>
              <a:t>В двух словах: </a:t>
            </a:r>
            <a:endParaRPr lang="ru-RU" sz="4800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75656" cy="31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712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760640"/>
          </a:xfrm>
        </p:spPr>
        <p:txBody>
          <a:bodyPr>
            <a:normAutofit fontScale="92500" lnSpcReduction="20000"/>
          </a:bodyPr>
          <a:lstStyle/>
          <a:p>
            <a:pPr marL="18288" indent="0">
              <a:lnSpc>
                <a:spcPct val="73000"/>
              </a:lnSpc>
              <a:buNone/>
            </a:pPr>
            <a:endParaRPr lang="ru-RU" sz="2400" dirty="0" smtClean="0"/>
          </a:p>
          <a:p>
            <a:pPr>
              <a:lnSpc>
                <a:spcPct val="73000"/>
              </a:lnSpc>
            </a:pPr>
            <a:r>
              <a:rPr lang="ru-RU" sz="3600" dirty="0" smtClean="0"/>
              <a:t>Концепция УМК «Перспектива» (Шиловских Р.Р. 1 «Д»);</a:t>
            </a:r>
          </a:p>
          <a:p>
            <a:pPr>
              <a:lnSpc>
                <a:spcPct val="73000"/>
              </a:lnSpc>
              <a:buFont typeface="Wingdings" pitchFamily="2" charset="2"/>
              <a:buChar char="ü"/>
            </a:pPr>
            <a:endParaRPr lang="ru-RU" sz="3600" b="1" dirty="0"/>
          </a:p>
          <a:p>
            <a:r>
              <a:rPr lang="ru-RU" sz="3600" dirty="0"/>
              <a:t>Система оценки достижения планируемых результатов освоения </a:t>
            </a:r>
            <a:r>
              <a:rPr lang="ru-RU" sz="3600" dirty="0" smtClean="0"/>
              <a:t>ООП (Кузина И.А. 1 «В»);</a:t>
            </a:r>
          </a:p>
          <a:p>
            <a:endParaRPr lang="ru-RU" sz="3600" dirty="0"/>
          </a:p>
          <a:p>
            <a:r>
              <a:rPr lang="ru-RU" sz="3600" dirty="0" smtClean="0"/>
              <a:t>Проектная деятельность, Портфолио (Попова Т.А. 1 «А»);</a:t>
            </a:r>
          </a:p>
          <a:p>
            <a:endParaRPr lang="ru-RU" sz="3600" dirty="0"/>
          </a:p>
          <a:p>
            <a:r>
              <a:rPr lang="ru-RU" sz="3600" dirty="0" smtClean="0"/>
              <a:t>Модель внеурочной деятельности (Мальцева Н.Ю. 1 «Б»).</a:t>
            </a:r>
            <a:endParaRPr lang="ru-RU" sz="3600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"/>
            <a:ext cx="7452320" cy="836711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 </a:t>
            </a:r>
            <a:r>
              <a:rPr lang="ru-RU" sz="4800" b="1" dirty="0" smtClean="0">
                <a:solidFill>
                  <a:srgbClr val="FFFF00"/>
                </a:solidFill>
              </a:rPr>
              <a:t>Первый опыт работы</a:t>
            </a:r>
            <a:endParaRPr lang="ru-RU" sz="4800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75656" cy="31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408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158656"/>
              </p:ext>
            </p:extLst>
          </p:nvPr>
        </p:nvGraphicFramePr>
        <p:xfrm>
          <a:off x="107504" y="875518"/>
          <a:ext cx="8857110" cy="5937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555"/>
                <a:gridCol w="4428555"/>
              </a:tblGrid>
              <a:tr h="38476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ГОС, 2004г.</a:t>
                      </a:r>
                      <a:endParaRPr lang="ru-RU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ФГОС НОО, 2009г.</a:t>
                      </a:r>
                      <a:endParaRPr lang="ru-RU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4761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Утверждение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4107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Приказ Минобразования</a:t>
                      </a:r>
                      <a:r>
                        <a:rPr lang="ru-RU" baseline="0" dirty="0" smtClean="0"/>
                        <a:t> России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Приказ министерства образования и науки  РФ</a:t>
                      </a:r>
                      <a:endParaRPr lang="ru-RU" dirty="0"/>
                    </a:p>
                  </a:txBody>
                  <a:tcPr/>
                </a:tc>
              </a:tr>
              <a:tr h="384761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Стандарт определяет</a:t>
                      </a:r>
                      <a:endParaRPr lang="ru-RU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4107"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Обязательный минимум содержания образования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Требования к структуре основной образовательной программы</a:t>
                      </a:r>
                      <a:endParaRPr lang="ru-RU" dirty="0"/>
                    </a:p>
                  </a:txBody>
                  <a:tcPr/>
                </a:tc>
              </a:tr>
              <a:tr h="664107"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Максимальный объём нагрузки обучающихся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4107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</a:t>
                      </a:r>
                      <a:r>
                        <a:rPr lang="ru-RU" baseline="0" dirty="0" smtClean="0"/>
                        <a:t> подготовки выпускников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 к результатам</a:t>
                      </a:r>
                      <a:r>
                        <a:rPr lang="ru-RU" baseline="0" dirty="0" smtClean="0"/>
                        <a:t> освоения</a:t>
                      </a:r>
                    </a:p>
                    <a:p>
                      <a:r>
                        <a:rPr lang="ru-RU" baseline="0" dirty="0" smtClean="0"/>
                        <a:t>ООП</a:t>
                      </a:r>
                      <a:endParaRPr lang="ru-RU" dirty="0"/>
                    </a:p>
                  </a:txBody>
                  <a:tcPr/>
                </a:tc>
              </a:tr>
              <a:tr h="664107"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Основные требования к обеспечению</a:t>
                      </a:r>
                      <a:r>
                        <a:rPr lang="ru-RU" baseline="0" dirty="0" smtClean="0"/>
                        <a:t> образовательного процесса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 к условиям реализации ООП</a:t>
                      </a:r>
                      <a:endParaRPr lang="ru-RU" dirty="0"/>
                    </a:p>
                  </a:txBody>
                  <a:tcPr/>
                </a:tc>
              </a:tr>
              <a:tr h="1429838">
                <a:tc>
                  <a:txBody>
                    <a:bodyPr/>
                    <a:lstStyle/>
                    <a:p>
                      <a:r>
                        <a:rPr lang="ru-RU" dirty="0" smtClean="0"/>
                        <a:t>Для каждой ступени образования: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Общие положения;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Общие учебные умения, навыки </a:t>
                      </a:r>
                      <a:r>
                        <a:rPr lang="ru-RU" baseline="0" dirty="0" smtClean="0"/>
                        <a:t> и способы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-Программа формирования УУД.</a:t>
                      </a:r>
                    </a:p>
                    <a:p>
                      <a:r>
                        <a:rPr lang="ru-RU" dirty="0" smtClean="0"/>
                        <a:t>-Особенности организации внеурочной деятельности.</a:t>
                      </a:r>
                    </a:p>
                    <a:p>
                      <a:r>
                        <a:rPr lang="ru-RU" dirty="0" smtClean="0"/>
                        <a:t>-Программа</a:t>
                      </a:r>
                      <a:r>
                        <a:rPr lang="ru-RU" baseline="0" dirty="0" smtClean="0"/>
                        <a:t> духовно-нравственного развития, воспитания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6452" y="0"/>
            <a:ext cx="7327548" cy="836713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Сравнение  стандартов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91680" cy="332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07504" y="2348880"/>
            <a:ext cx="8856984" cy="0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7504" y="2708920"/>
            <a:ext cx="8856984" cy="0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07504" y="4005064"/>
            <a:ext cx="8866411" cy="18002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07504" y="4725144"/>
            <a:ext cx="8851047" cy="0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07504" y="5350894"/>
            <a:ext cx="8851047" cy="18002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" idx="0"/>
          </p:cNvCxnSpPr>
          <p:nvPr/>
        </p:nvCxnSpPr>
        <p:spPr>
          <a:xfrm flipH="1">
            <a:off x="4534543" y="875518"/>
            <a:ext cx="1516" cy="393242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540709" y="1628800"/>
            <a:ext cx="0" cy="720080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4515978" y="2687710"/>
            <a:ext cx="7682" cy="1296144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4508029" y="4005064"/>
            <a:ext cx="15898" cy="2808312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24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733053"/>
              </p:ext>
            </p:extLst>
          </p:nvPr>
        </p:nvGraphicFramePr>
        <p:xfrm>
          <a:off x="107505" y="404663"/>
          <a:ext cx="8857109" cy="6416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5"/>
                <a:gridCol w="4392614"/>
              </a:tblGrid>
              <a:tr h="3760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ГОС, 2004г.</a:t>
                      </a:r>
                      <a:endParaRPr lang="ru-RU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ФГОС НОО, 2009г.</a:t>
                      </a:r>
                      <a:endParaRPr lang="ru-RU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7644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-Программа</a:t>
                      </a:r>
                      <a:r>
                        <a:rPr lang="ru-RU" baseline="0" dirty="0" smtClean="0"/>
                        <a:t> формирования культуры здорового и безопасного образа жизни</a:t>
                      </a:r>
                    </a:p>
                    <a:p>
                      <a:r>
                        <a:rPr lang="ru-RU" baseline="0" dirty="0" smtClean="0"/>
                        <a:t>-Программа коррекционной работы.</a:t>
                      </a:r>
                    </a:p>
                    <a:p>
                      <a:r>
                        <a:rPr lang="ru-RU" baseline="0" dirty="0" smtClean="0"/>
                        <a:t>-Система оценки достижения планируемых результатов освоения ООП</a:t>
                      </a:r>
                      <a:endParaRPr lang="ru-RU" dirty="0"/>
                    </a:p>
                  </a:txBody>
                  <a:tcPr/>
                </a:tc>
              </a:tr>
              <a:tr h="376066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Структура стандарта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0066">
                <a:tc>
                  <a:txBody>
                    <a:bodyPr/>
                    <a:lstStyle/>
                    <a:p>
                      <a:r>
                        <a:rPr lang="ru-RU" dirty="0" smtClean="0"/>
                        <a:t>Цели изучения предмета (по ступеням образования)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Основные задачи реализации содержания</a:t>
                      </a:r>
                      <a:r>
                        <a:rPr lang="ru-RU" baseline="0" dirty="0" smtClean="0"/>
                        <a:t> образования</a:t>
                      </a:r>
                      <a:endParaRPr lang="ru-RU" dirty="0"/>
                    </a:p>
                  </a:txBody>
                  <a:tcPr/>
                </a:tc>
              </a:tr>
              <a:tr h="928666"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Обязательный минимум содержания образования (по ступеням образования)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Программы</a:t>
                      </a:r>
                      <a:r>
                        <a:rPr lang="ru-RU" baseline="0" dirty="0" smtClean="0"/>
                        <a:t> отдельных учебных предметов, курсов</a:t>
                      </a:r>
                      <a:endParaRPr lang="ru-RU" dirty="0"/>
                    </a:p>
                  </a:txBody>
                  <a:tcPr/>
                </a:tc>
              </a:tr>
              <a:tr h="2321664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 к уровню подготовки выпускников (по ступеням образования, для каждого предмета)</a:t>
                      </a:r>
                    </a:p>
                    <a:p>
                      <a:r>
                        <a:rPr lang="ru-RU" dirty="0" smtClean="0"/>
                        <a:t>-знать/понимать;</a:t>
                      </a:r>
                    </a:p>
                    <a:p>
                      <a:r>
                        <a:rPr lang="ru-RU" dirty="0" smtClean="0"/>
                        <a:t>-уметь;</a:t>
                      </a:r>
                    </a:p>
                    <a:p>
                      <a:r>
                        <a:rPr lang="ru-RU" dirty="0" smtClean="0"/>
                        <a:t>-использовать приобретённые</a:t>
                      </a:r>
                      <a:r>
                        <a:rPr lang="ru-RU" baseline="0" dirty="0" smtClean="0"/>
                        <a:t> знания и умения в практической деятельности и повседневной жизни.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 к </a:t>
                      </a:r>
                      <a:r>
                        <a:rPr lang="ru-RU" dirty="0" err="1" smtClean="0"/>
                        <a:t>результатм</a:t>
                      </a:r>
                      <a:r>
                        <a:rPr lang="ru-RU" dirty="0" smtClean="0"/>
                        <a:t> освоения ООП: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Личностным (для</a:t>
                      </a:r>
                      <a:r>
                        <a:rPr lang="ru-RU" baseline="0" dirty="0" smtClean="0"/>
                        <a:t> ступени образования)</a:t>
                      </a:r>
                      <a:r>
                        <a:rPr lang="ru-RU" dirty="0" smtClean="0"/>
                        <a:t>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err="1" smtClean="0"/>
                        <a:t>Метапредметным</a:t>
                      </a:r>
                      <a:r>
                        <a:rPr lang="ru-RU" dirty="0" smtClean="0"/>
                        <a:t> (для</a:t>
                      </a:r>
                      <a:r>
                        <a:rPr lang="ru-RU" baseline="0" dirty="0" smtClean="0"/>
                        <a:t> ступени образования)</a:t>
                      </a:r>
                      <a:r>
                        <a:rPr lang="ru-RU" dirty="0" smtClean="0"/>
                        <a:t>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Предметным (для каждого предмета).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800200" cy="391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73492" y="764704"/>
            <a:ext cx="8928992" cy="0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7504" y="2492896"/>
            <a:ext cx="8928992" cy="0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7504" y="3573016"/>
            <a:ext cx="8928992" cy="0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07504" y="2924944"/>
            <a:ext cx="8928992" cy="0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07504" y="4509120"/>
            <a:ext cx="8928992" cy="0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572000" y="2917359"/>
            <a:ext cx="0" cy="3940641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4572000" y="404663"/>
            <a:ext cx="1766" cy="2088233"/>
          </a:xfrm>
          <a:prstGeom prst="line">
            <a:avLst/>
          </a:prstGeom>
          <a:ln>
            <a:solidFill>
              <a:schemeClr val="bg1">
                <a:alpha val="7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82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348880"/>
            <a:ext cx="7272808" cy="3888432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ru-RU" sz="4400" dirty="0" smtClean="0"/>
              <a:t>Общественный договор между </a:t>
            </a:r>
            <a:r>
              <a:rPr lang="ru-RU" sz="4400" u="sng" dirty="0" smtClean="0"/>
              <a:t>ВСЕМИ </a:t>
            </a:r>
            <a:r>
              <a:rPr lang="ru-RU" sz="4400" dirty="0" smtClean="0"/>
              <a:t>участниками образовательного процесса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42" y="274638"/>
            <a:ext cx="9017254" cy="207424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Федеральный государственный образовательный стандарт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2" y="0"/>
            <a:ext cx="1168381" cy="31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669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708920"/>
            <a:ext cx="6096000" cy="3657599"/>
          </a:xfrm>
        </p:spPr>
        <p:txBody>
          <a:bodyPr/>
          <a:lstStyle/>
          <a:p>
            <a:pPr marL="18288" indent="0">
              <a:buNone/>
            </a:pPr>
            <a:r>
              <a:rPr lang="ru-RU" dirty="0" smtClean="0"/>
              <a:t>- </a:t>
            </a:r>
            <a:r>
              <a:rPr lang="ru-RU" sz="4400" dirty="0" smtClean="0"/>
              <a:t>информационной;</a:t>
            </a:r>
          </a:p>
          <a:p>
            <a:pPr marL="18288" indent="0">
              <a:buNone/>
            </a:pPr>
            <a:r>
              <a:rPr lang="ru-RU" sz="4400" dirty="0" smtClean="0"/>
              <a:t>- коммуникативной;</a:t>
            </a:r>
          </a:p>
          <a:p>
            <a:pPr marL="18288" indent="0">
              <a:buNone/>
            </a:pPr>
            <a:r>
              <a:rPr lang="ru-RU" sz="4400" dirty="0" smtClean="0"/>
              <a:t>- самоорганизация;</a:t>
            </a:r>
          </a:p>
          <a:p>
            <a:pPr marL="18288" indent="0">
              <a:buNone/>
            </a:pPr>
            <a:r>
              <a:rPr lang="ru-RU" sz="4400" dirty="0" smtClean="0"/>
              <a:t>- самообразование.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236227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Основа ФГОС – формирование базовых компетентностей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1640" cy="243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1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924944"/>
            <a:ext cx="8784976" cy="3384377"/>
          </a:xfrm>
        </p:spPr>
        <p:txBody>
          <a:bodyPr/>
          <a:lstStyle/>
          <a:p>
            <a:pPr marL="18288" indent="0">
              <a:buNone/>
            </a:pPr>
            <a:r>
              <a:rPr lang="ru-RU" dirty="0" smtClean="0"/>
              <a:t>- </a:t>
            </a:r>
            <a:r>
              <a:rPr lang="ru-RU" sz="3600" dirty="0" smtClean="0"/>
              <a:t>СТРУКТУРЕ ООП;</a:t>
            </a:r>
          </a:p>
          <a:p>
            <a:pPr marL="18288" indent="0">
              <a:buNone/>
            </a:pPr>
            <a:r>
              <a:rPr lang="ru-RU" sz="3600" dirty="0" smtClean="0"/>
              <a:t>- УСЛОВИЯМ РЕАЛИЗАЦИИ ООП;</a:t>
            </a:r>
          </a:p>
          <a:p>
            <a:pPr marL="18288" indent="0">
              <a:buNone/>
            </a:pPr>
            <a:r>
              <a:rPr lang="ru-RU" sz="3600" dirty="0" smtClean="0"/>
              <a:t>- РЕЗУЛЬТАТАМ ОСВОЕНИЯ ООП.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640960" cy="237626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Пути реализации ФГОС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Требования  к: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5656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924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924944"/>
            <a:ext cx="8640960" cy="3384377"/>
          </a:xfrm>
        </p:spPr>
        <p:txBody>
          <a:bodyPr/>
          <a:lstStyle/>
          <a:p>
            <a:pPr marL="18288" indent="0">
              <a:buNone/>
            </a:pPr>
            <a:r>
              <a:rPr lang="ru-RU" dirty="0" smtClean="0"/>
              <a:t>- </a:t>
            </a:r>
            <a:r>
              <a:rPr lang="ru-RU" sz="4400" dirty="0" smtClean="0"/>
              <a:t>Предметные результаты;</a:t>
            </a:r>
          </a:p>
          <a:p>
            <a:pPr marL="18288" indent="0">
              <a:buNone/>
            </a:pPr>
            <a:r>
              <a:rPr lang="ru-RU" sz="4400" dirty="0" smtClean="0"/>
              <a:t>- </a:t>
            </a:r>
            <a:r>
              <a:rPr lang="ru-RU" sz="4400" dirty="0" err="1" smtClean="0"/>
              <a:t>Метапредметные</a:t>
            </a:r>
            <a:r>
              <a:rPr lang="ru-RU" sz="4400" dirty="0" smtClean="0"/>
              <a:t> результаты;</a:t>
            </a:r>
          </a:p>
          <a:p>
            <a:pPr marL="18288" indent="0">
              <a:buNone/>
            </a:pPr>
            <a:r>
              <a:rPr lang="ru-RU" sz="4400" dirty="0" smtClean="0"/>
              <a:t>- Личностные результаты.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640960" cy="151216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Требования  к результатам освоения ООП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75656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689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492896"/>
            <a:ext cx="8856984" cy="3384376"/>
          </a:xfrm>
        </p:spPr>
        <p:txBody>
          <a:bodyPr>
            <a:normAutofit/>
          </a:bodyPr>
          <a:lstStyle/>
          <a:p>
            <a:pPr>
              <a:lnSpc>
                <a:spcPct val="73000"/>
              </a:lnSpc>
              <a:buFont typeface="Wingdings" pitchFamily="2" charset="2"/>
              <a:buChar char="ü"/>
            </a:pPr>
            <a:r>
              <a:rPr lang="ru-RU" sz="3600" b="1" dirty="0" smtClean="0"/>
              <a:t>Системно-</a:t>
            </a:r>
            <a:r>
              <a:rPr lang="ru-RU" sz="3600" b="1" dirty="0" err="1" smtClean="0"/>
              <a:t>деятельностный</a:t>
            </a:r>
            <a:r>
              <a:rPr lang="ru-RU" sz="3600" b="1" dirty="0" smtClean="0"/>
              <a:t> подход.</a:t>
            </a:r>
          </a:p>
          <a:p>
            <a:pPr>
              <a:lnSpc>
                <a:spcPct val="73000"/>
              </a:lnSpc>
              <a:buFont typeface="Wingdings" pitchFamily="2" charset="2"/>
              <a:buChar char="ü"/>
            </a:pPr>
            <a:r>
              <a:rPr lang="ru-RU" sz="3600" b="1" dirty="0" smtClean="0"/>
              <a:t>Универсальные учебные действия:</a:t>
            </a:r>
          </a:p>
          <a:p>
            <a:pPr>
              <a:lnSpc>
                <a:spcPct val="73000"/>
              </a:lnSpc>
              <a:buFontTx/>
              <a:buChar char="-"/>
            </a:pPr>
            <a:r>
              <a:rPr lang="ru-RU" sz="3600" b="1" dirty="0" smtClean="0"/>
              <a:t>личностные;</a:t>
            </a:r>
          </a:p>
          <a:p>
            <a:pPr>
              <a:lnSpc>
                <a:spcPct val="73000"/>
              </a:lnSpc>
              <a:buFontTx/>
              <a:buChar char="-"/>
            </a:pPr>
            <a:r>
              <a:rPr lang="ru-RU" sz="3600" b="1" dirty="0" smtClean="0"/>
              <a:t>регулятивные;</a:t>
            </a:r>
          </a:p>
          <a:p>
            <a:pPr>
              <a:lnSpc>
                <a:spcPct val="73000"/>
              </a:lnSpc>
              <a:buFontTx/>
              <a:buChar char="-"/>
            </a:pPr>
            <a:r>
              <a:rPr lang="ru-RU" sz="3600" b="1" dirty="0" smtClean="0"/>
              <a:t>познавательные;</a:t>
            </a:r>
          </a:p>
          <a:p>
            <a:pPr>
              <a:lnSpc>
                <a:spcPct val="73000"/>
              </a:lnSpc>
              <a:buFontTx/>
              <a:buChar char="-"/>
            </a:pPr>
            <a:r>
              <a:rPr lang="ru-RU" sz="3600" b="1" dirty="0" smtClean="0"/>
              <a:t>коммуникативные.</a:t>
            </a:r>
            <a:endParaRPr lang="ru-RU" sz="3600" b="1" dirty="0"/>
          </a:p>
          <a:p>
            <a:endParaRPr lang="ru-RU" sz="36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828" y="1"/>
            <a:ext cx="7578588" cy="1916831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 </a:t>
            </a:r>
            <a:r>
              <a:rPr lang="ru-RU" sz="4800" b="1" dirty="0" smtClean="0">
                <a:solidFill>
                  <a:srgbClr val="FFFF00"/>
                </a:solidFill>
              </a:rPr>
              <a:t>Методология стандарта</a:t>
            </a:r>
            <a:endParaRPr lang="ru-RU" sz="4800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75656" cy="31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963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9001000" cy="5472608"/>
          </a:xfrm>
        </p:spPr>
        <p:txBody>
          <a:bodyPr>
            <a:normAutofit/>
          </a:bodyPr>
          <a:lstStyle/>
          <a:p>
            <a:pPr>
              <a:lnSpc>
                <a:spcPct val="73000"/>
              </a:lnSpc>
              <a:buFont typeface="Wingdings" pitchFamily="2" charset="2"/>
              <a:buChar char="ü"/>
            </a:pPr>
            <a:endParaRPr lang="ru-RU" sz="3600" b="1" dirty="0" smtClean="0"/>
          </a:p>
          <a:p>
            <a:pPr algn="just">
              <a:lnSpc>
                <a:spcPct val="73000"/>
              </a:lnSpc>
              <a:buFont typeface="Wingdings" pitchFamily="2" charset="2"/>
              <a:buChar char="ü"/>
            </a:pPr>
            <a:r>
              <a:rPr lang="ru-RU" sz="3600" b="1" dirty="0" smtClean="0"/>
              <a:t>Носитель традиционных ценностей России;</a:t>
            </a:r>
          </a:p>
          <a:p>
            <a:pPr algn="just">
              <a:lnSpc>
                <a:spcPct val="73000"/>
              </a:lnSpc>
              <a:buFont typeface="Wingdings" pitchFamily="2" charset="2"/>
              <a:buChar char="ü"/>
            </a:pPr>
            <a:endParaRPr lang="ru-RU" sz="3600" b="1" dirty="0" smtClean="0"/>
          </a:p>
          <a:p>
            <a:pPr algn="just">
              <a:lnSpc>
                <a:spcPct val="73000"/>
              </a:lnSpc>
              <a:buFont typeface="Wingdings" pitchFamily="2" charset="2"/>
              <a:buChar char="ü"/>
            </a:pPr>
            <a:r>
              <a:rPr lang="ru-RU" sz="3600" b="1" dirty="0" smtClean="0"/>
              <a:t>Патриот, осознающий свою сопричастность к судьбе Родины;</a:t>
            </a:r>
          </a:p>
          <a:p>
            <a:pPr algn="just">
              <a:lnSpc>
                <a:spcPct val="73000"/>
              </a:lnSpc>
              <a:buFont typeface="Wingdings" pitchFamily="2" charset="2"/>
              <a:buChar char="ü"/>
            </a:pPr>
            <a:endParaRPr lang="ru-RU" sz="3600" b="1" dirty="0" smtClean="0"/>
          </a:p>
          <a:p>
            <a:pPr algn="just">
              <a:lnSpc>
                <a:spcPct val="73000"/>
              </a:lnSpc>
              <a:buFont typeface="Wingdings" pitchFamily="2" charset="2"/>
              <a:buChar char="ü"/>
            </a:pPr>
            <a:r>
              <a:rPr lang="ru-RU" sz="3600" b="1" dirty="0" smtClean="0"/>
              <a:t>Личность, способная к духовно-нравственному развитию и самовоспитани</a:t>
            </a:r>
            <a:r>
              <a:rPr lang="ru-RU" sz="3600" b="1" dirty="0" smtClean="0"/>
              <a:t>ю, мотивированная к непрерывному совершенствованию своих знаний и компетенций.</a:t>
            </a:r>
            <a:endParaRPr lang="ru-RU" sz="3600" b="1" dirty="0"/>
          </a:p>
          <a:p>
            <a:endParaRPr lang="ru-RU" sz="36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828" y="159269"/>
            <a:ext cx="7578588" cy="1037483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Требования к учителю</a:t>
            </a:r>
            <a:endParaRPr lang="ru-RU" sz="4800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75656" cy="31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121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203</TotalTime>
  <Words>513</Words>
  <Application>Microsoft Office PowerPoint</Application>
  <PresentationFormat>Экран (4:3)</PresentationFormat>
  <Paragraphs>108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Базовая</vt:lpstr>
      <vt:lpstr>Организация образовательного процесса  в условиях введения ФГОС второго поколения.   </vt:lpstr>
      <vt:lpstr>Сравнение  стандартов </vt:lpstr>
      <vt:lpstr>Презентация PowerPoint</vt:lpstr>
      <vt:lpstr>Федеральный государственный образовательный стандарт</vt:lpstr>
      <vt:lpstr>Основа ФГОС – формирование базовых компетентностей</vt:lpstr>
      <vt:lpstr>  Пути реализации ФГОС  Требования  к:</vt:lpstr>
      <vt:lpstr> Требования  к результатам освоения ООП</vt:lpstr>
      <vt:lpstr> Методология стандарта</vt:lpstr>
      <vt:lpstr>Требования к учителю</vt:lpstr>
      <vt:lpstr>Риски</vt:lpstr>
      <vt:lpstr> В двух словах: </vt:lpstr>
      <vt:lpstr> Первый опыт работы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17</cp:revision>
  <dcterms:created xsi:type="dcterms:W3CDTF">2012-04-08T04:03:22Z</dcterms:created>
  <dcterms:modified xsi:type="dcterms:W3CDTF">2012-04-10T17:30:55Z</dcterms:modified>
</cp:coreProperties>
</file>