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-75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0DE3-9EAB-478E-8AD3-B9AD0DB4577C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43CD-5E70-4D54-A7CE-3CFEB4A61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232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0DE3-9EAB-478E-8AD3-B9AD0DB4577C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43CD-5E70-4D54-A7CE-3CFEB4A61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758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0DE3-9EAB-478E-8AD3-B9AD0DB4577C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43CD-5E70-4D54-A7CE-3CFEB4A61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147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0DE3-9EAB-478E-8AD3-B9AD0DB4577C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43CD-5E70-4D54-A7CE-3CFEB4A61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1192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0DE3-9EAB-478E-8AD3-B9AD0DB4577C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43CD-5E70-4D54-A7CE-3CFEB4A61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34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0DE3-9EAB-478E-8AD3-B9AD0DB4577C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43CD-5E70-4D54-A7CE-3CFEB4A61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4009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0DE3-9EAB-478E-8AD3-B9AD0DB4577C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43CD-5E70-4D54-A7CE-3CFEB4A61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882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0DE3-9EAB-478E-8AD3-B9AD0DB4577C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43CD-5E70-4D54-A7CE-3CFEB4A61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7067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0DE3-9EAB-478E-8AD3-B9AD0DB4577C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43CD-5E70-4D54-A7CE-3CFEB4A61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327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0DE3-9EAB-478E-8AD3-B9AD0DB4577C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43CD-5E70-4D54-A7CE-3CFEB4A61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1732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0DE3-9EAB-478E-8AD3-B9AD0DB4577C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243CD-5E70-4D54-A7CE-3CFEB4A61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801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B0DE3-9EAB-478E-8AD3-B9AD0DB4577C}" type="datetimeFigureOut">
              <a:rPr lang="ru-RU" smtClean="0"/>
              <a:pPr/>
              <a:t>11.04.2015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243CD-5E70-4D54-A7CE-3CFEB4A61F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057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51908" y="2386149"/>
            <a:ext cx="6688183" cy="96706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Здоровое питание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45827" y="3750083"/>
            <a:ext cx="3396343" cy="7609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Презентация </a:t>
            </a:r>
            <a:r>
              <a:rPr lang="ru-RU" dirty="0" err="1" smtClean="0"/>
              <a:t>Раджабова</a:t>
            </a:r>
            <a:r>
              <a:rPr lang="ru-RU" dirty="0" smtClean="0"/>
              <a:t> Романа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08592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0851" y="1181190"/>
            <a:ext cx="6146075" cy="547215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b="1" dirty="0"/>
              <a:t>Здоровое питание</a:t>
            </a:r>
            <a:r>
              <a:rPr lang="ru-RU" dirty="0"/>
              <a:t> </a:t>
            </a:r>
            <a:r>
              <a:rPr lang="ru-RU" dirty="0" smtClean="0"/>
              <a:t>— </a:t>
            </a:r>
            <a:r>
              <a:rPr lang="ru-RU" dirty="0"/>
              <a:t>это питание, обеспечивающее рост, нормальное развитие и жизнедеятельность человека, способствующее укреплению его здоровья и профилактике </a:t>
            </a:r>
            <a:r>
              <a:rPr lang="ru-RU" dirty="0" smtClean="0"/>
              <a:t>заболеваний. </a:t>
            </a:r>
            <a:r>
              <a:rPr lang="ru-RU" dirty="0"/>
              <a:t>Соблюдение правил здорового питания в сочетании с регулярными физическими упражнениями сокращает риск хронических заболеваний и расстройств, таких как ожирение, сердечно-сосудистые заболевания, диабет, повышенное давление и </a:t>
            </a:r>
            <a:r>
              <a:rPr lang="ru-RU" dirty="0" smtClean="0"/>
              <a:t>рак.</a:t>
            </a:r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806734" y="182880"/>
            <a:ext cx="4578531" cy="7153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Здоровое питание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57554" y="1062446"/>
            <a:ext cx="5634446" cy="422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41333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1031" y="208371"/>
            <a:ext cx="8749937" cy="13255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Соотношение питательных веществ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2475" y="1721121"/>
            <a:ext cx="7286896" cy="503237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/>
              <a:t>Правильное питание</a:t>
            </a:r>
            <a:r>
              <a:rPr lang="ru-RU" dirty="0"/>
              <a:t> способно подарить нам здоровье, долголетие и красоту. Оно предполагает, что в организм регулярно, в необходимом количестве и оптимальных соотношениях должны поступать многие питательные вещества – белки</a:t>
            </a:r>
            <a:r>
              <a:rPr lang="ru-RU" dirty="0" smtClean="0"/>
              <a:t>, углеводы</a:t>
            </a:r>
            <a:r>
              <a:rPr lang="ru-RU" dirty="0"/>
              <a:t>, жиры, вода, минеральные вещества </a:t>
            </a:r>
            <a:r>
              <a:rPr lang="ru-RU" dirty="0" smtClean="0"/>
              <a:t>и витамины. </a:t>
            </a:r>
            <a:r>
              <a:rPr lang="ru-RU" dirty="0"/>
              <a:t>А недостаток, как и избыток  питательных элементов становятся причиной сначала временных неудобств, затем источником развития заболеваний, фактором преждевременного старения и ранней смерти.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94865" y="1721121"/>
            <a:ext cx="4227224" cy="366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82944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6711" y="134304"/>
            <a:ext cx="9298577" cy="91072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/>
              <a:t>Рекомендации по здоровому </a:t>
            </a:r>
            <a:r>
              <a:rPr lang="ru-RU" dirty="0" smtClean="0"/>
              <a:t>питанию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0349" y="1166948"/>
            <a:ext cx="8156667" cy="569105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ru-RU" dirty="0"/>
              <a:t>Внимательно следите за калорийностью продуктов и массой тела. Так Государственный научно-исследовательский центр профилактической медицины (ГНИЦПМ) рекомендует снижение избыточного веса при </a:t>
            </a:r>
            <a:r>
              <a:rPr lang="ru-RU" dirty="0" smtClean="0"/>
              <a:t>показателе Индекса </a:t>
            </a:r>
            <a:r>
              <a:rPr lang="ru-RU" dirty="0"/>
              <a:t>массы </a:t>
            </a:r>
            <a:r>
              <a:rPr lang="ru-RU" dirty="0" smtClean="0"/>
              <a:t>тела</a:t>
            </a:r>
            <a:r>
              <a:rPr lang="ru-RU" dirty="0"/>
              <a:t> большем, чем 27 </a:t>
            </a:r>
            <a:r>
              <a:rPr lang="ru-RU" dirty="0" smtClean="0"/>
              <a:t>кг/м</a:t>
            </a:r>
            <a:r>
              <a:rPr lang="ru-RU" baseline="30000" dirty="0" smtClean="0"/>
              <a:t>2</a:t>
            </a:r>
            <a:r>
              <a:rPr lang="ru-RU" dirty="0"/>
              <a:t>.</a:t>
            </a:r>
          </a:p>
          <a:p>
            <a:r>
              <a:rPr lang="ru-RU" dirty="0"/>
              <a:t>Ограничивайте получение энергии из жиров. Насыщенные жиры (животные, твердые растительные жиры) — должны составлять до 1/3 потребляемых жиров, остальные 2/3 жиров должны быть ненасыщенными, жидкими жирами. При употреблении молока и молочных продуктов, следует отдавать предпочтение продуктам с пониженной </a:t>
            </a:r>
            <a:r>
              <a:rPr lang="ru-RU" dirty="0" smtClean="0"/>
              <a:t>жирностью. </a:t>
            </a:r>
            <a:r>
              <a:rPr lang="ru-RU" dirty="0"/>
              <a:t>Старайтесь не употреблять пищу, содержащую транс-жирные кислоты.</a:t>
            </a:r>
          </a:p>
          <a:p>
            <a:r>
              <a:rPr lang="ru-RU" dirty="0"/>
              <a:t>Стремитесь к увеличению доли фруктов, овощей, цельных зёрен, бобовых и орехов в ежедневном рационе. Именно из этой пищи следует получать 50-60 % всей энергии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Примерно треть хлеба, круп, муки в рационе должны составлять продукты, обогащенные микронутриентами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Ограничивайте употребление простых углеводов (сахара, меда, сладких газированных напитков) — не более 30-40 г в сутки.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34103" y="1276984"/>
            <a:ext cx="3728901" cy="2983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455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324393" y="623840"/>
            <a:ext cx="7879081" cy="598596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/>
              <a:t>Ограничивайте употребление поваренной соли и употребляйте только </a:t>
            </a:r>
            <a:r>
              <a:rPr lang="ru-RU" dirty="0" err="1"/>
              <a:t>иодированную</a:t>
            </a:r>
            <a:r>
              <a:rPr lang="ru-RU" dirty="0"/>
              <a:t> соль.</a:t>
            </a:r>
          </a:p>
          <a:p>
            <a:r>
              <a:rPr lang="ru-RU" dirty="0"/>
              <a:t>Старайтесь обеспечивать организм витаминами в физиологических количествах, в том числе антиоксидантами (витамины А, С, Е), фолиевой кислотой. В случае, если ваш рацион не включает достаточное количество витаминов из пищи, можно периодически принимать поливитамины и дополнительно витамин </a:t>
            </a:r>
            <a:r>
              <a:rPr lang="en-US" dirty="0" smtClean="0"/>
              <a:t>D.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Консультируйтесь с врачом на темы диет, доверяйте только диетам, разработанным авторитетными здравоохранительными учреждениями.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47314" y="1041898"/>
            <a:ext cx="3651613" cy="356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930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8174" y="147411"/>
            <a:ext cx="4395651" cy="13255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dirty="0" smtClean="0"/>
              <a:t>Проблемы питания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6977" y="1825624"/>
            <a:ext cx="7913914" cy="503237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Из-за уменьшения физической активности населения и соответственно снижения энергетических затрат, резко сократилось количество потребляемой пищи (в 2 – 3 раза). </a:t>
            </a:r>
          </a:p>
          <a:p>
            <a:r>
              <a:rPr lang="ru-RU" dirty="0"/>
              <a:t>Проблема с экологией, с одной стороны, это обеднение почв, с другой – загрязнение окружающей среды. То есть, это приводит к недостатку необходимых биологически активных веществ в продуктах питания для человека и к концентрации токсических веществ в его организме.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93825" y="1960245"/>
            <a:ext cx="3357836" cy="330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7407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395" y="388709"/>
            <a:ext cx="7966165" cy="6003381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/>
              <a:t>Современные технологии производства (пастеризация, консервация, введение гормонов, эмульгирование, рафинирование и т.д.) на всех производственных этапах становятся причиной потери минеральных веществ, витаминов и других биологически ценных элементов. Основная цель данных технологий – увеличить количество, чтобы повысить прибыль производителей, но никак не качество продукции.</a:t>
            </a:r>
          </a:p>
          <a:p>
            <a:r>
              <a:rPr lang="ru-RU" dirty="0"/>
              <a:t>Использование высокотемпературных режимов приготовления блюд провоцирует потерю необходимых пищевых веществ. К примеру, рафинирование растительных масел.</a:t>
            </a:r>
          </a:p>
          <a:p>
            <a:r>
              <a:rPr lang="ru-RU" dirty="0"/>
              <a:t>Нарушение режима питания и структуры, когда питаются на ходу, жирной, углеводной, однообразной, рафинированной пищей с обильными трапезами в вечернее время.  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73737" y="772341"/>
            <a:ext cx="3425190" cy="342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42209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585" y="103868"/>
            <a:ext cx="11028318" cy="13255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Поддержка здорового питания государством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5685" y="1642745"/>
            <a:ext cx="6250578" cy="504543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/>
              <a:t>Правительства многих развитых стран ежегодно выделяют средства на популяризацию здорового образа жизни и, в частности, здорового питания. Большую популярность приобрели средства </a:t>
            </a:r>
            <a:r>
              <a:rPr lang="ru-RU" dirty="0" err="1"/>
              <a:t>инфографики</a:t>
            </a:r>
            <a:r>
              <a:rPr lang="ru-RU" dirty="0"/>
              <a:t>, например, разработанные с учетом национальных особенностей пирамиды </a:t>
            </a:r>
            <a:r>
              <a:rPr lang="ru-RU" dirty="0" smtClean="0"/>
              <a:t>питания</a:t>
            </a:r>
            <a:r>
              <a:rPr lang="ru-RU" dirty="0"/>
              <a:t> , на которых визуально показывается рекомендуемое количество различных видов продукции.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97188" y="1642745"/>
            <a:ext cx="4554583" cy="419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1410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6414" y="182245"/>
            <a:ext cx="9857015" cy="13255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Поддержка здорового питания в 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0113" y="1860459"/>
            <a:ext cx="6916973" cy="463613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В России возможно получить диетологическую помощь в рамках первичной медико-санитарной помощи</a:t>
            </a:r>
            <a:r>
              <a:rPr lang="ru-RU" dirty="0" smtClean="0"/>
              <a:t>.</a:t>
            </a:r>
            <a:r>
              <a:rPr lang="ru-RU" dirty="0"/>
              <a:t> Врачи-диетологи осуществляют наблюдение и лечение следующих групп пациентов:</a:t>
            </a:r>
          </a:p>
          <a:p>
            <a:r>
              <a:rPr lang="ru-RU" dirty="0"/>
              <a:t>с избыточной массой тела и ожирением I—III степени;</a:t>
            </a:r>
          </a:p>
          <a:p>
            <a:r>
              <a:rPr lang="ru-RU" dirty="0"/>
              <a:t>с алиментарно-зависимыми заболеваниями;</a:t>
            </a:r>
          </a:p>
          <a:p>
            <a:r>
              <a:rPr lang="ru-RU" dirty="0"/>
              <a:t>страдающих синдромом нарушенного пищеварения и всасывания;</a:t>
            </a:r>
          </a:p>
          <a:p>
            <a:r>
              <a:rPr lang="ru-RU" dirty="0"/>
              <a:t>имеющих нарушения пищевого статуса.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1067" y="1860459"/>
            <a:ext cx="4202501" cy="245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98554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241</Words>
  <Application>Microsoft Office PowerPoint</Application>
  <PresentationFormat>Произвольный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Здоровое питание</vt:lpstr>
      <vt:lpstr>Здоровое питание</vt:lpstr>
      <vt:lpstr>Соотношение питательных веществ</vt:lpstr>
      <vt:lpstr>Рекомендации по здоровому питанию</vt:lpstr>
      <vt:lpstr>Слайд 5</vt:lpstr>
      <vt:lpstr> Проблемы питания </vt:lpstr>
      <vt:lpstr>Слайд 7</vt:lpstr>
      <vt:lpstr>Поддержка здорового питания государством</vt:lpstr>
      <vt:lpstr>Поддержка здорового питания в России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Здоровое питание</dc:title>
  <dc:creator>Роман</dc:creator>
  <cp:lastModifiedBy>Admin</cp:lastModifiedBy>
  <cp:revision>13</cp:revision>
  <dcterms:created xsi:type="dcterms:W3CDTF">2015-04-08T04:09:35Z</dcterms:created>
  <dcterms:modified xsi:type="dcterms:W3CDTF">2015-04-11T15:20:02Z</dcterms:modified>
</cp:coreProperties>
</file>