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6" r:id="rId3"/>
    <p:sldId id="257" r:id="rId4"/>
    <p:sldId id="272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46"/>
    <a:srgbClr val="5E5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543" y="968368"/>
            <a:ext cx="104809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883" y="1799949"/>
            <a:ext cx="9944232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11" Type="http://schemas.openxmlformats.org/officeDocument/2006/relationships/image" Target="../media/image7.png"/><Relationship Id="rId5" Type="http://schemas.openxmlformats.org/officeDocument/2006/relationships/image" Target="../media/image38.png"/><Relationship Id="rId10" Type="http://schemas.openxmlformats.org/officeDocument/2006/relationships/image" Target="../media/image6.png"/><Relationship Id="rId4" Type="http://schemas.openxmlformats.org/officeDocument/2006/relationships/image" Target="../media/image37.jp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47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7.png"/><Relationship Id="rId5" Type="http://schemas.openxmlformats.org/officeDocument/2006/relationships/image" Target="../media/image51.png"/><Relationship Id="rId10" Type="http://schemas.openxmlformats.org/officeDocument/2006/relationships/image" Target="../media/image6.png"/><Relationship Id="rId4" Type="http://schemas.openxmlformats.org/officeDocument/2006/relationships/image" Target="../media/image5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9"/>
            <a:ext cx="12208090" cy="68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859" y="1005085"/>
            <a:ext cx="850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spc="-114" dirty="0"/>
              <a:t> </a:t>
            </a:r>
            <a:r>
              <a:rPr dirty="0"/>
              <a:t>МАСКИРУЮЩИЕСЯ</a:t>
            </a:r>
            <a:r>
              <a:rPr spc="-95" dirty="0"/>
              <a:t> </a:t>
            </a:r>
            <a:r>
              <a:rPr dirty="0"/>
              <a:t>ПОД</a:t>
            </a:r>
            <a:r>
              <a:rPr spc="-100" dirty="0"/>
              <a:t> </a:t>
            </a:r>
            <a:r>
              <a:rPr spc="-10" dirty="0"/>
              <a:t>«ГОСУСЛУГИ»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01391" y="1775287"/>
            <a:ext cx="382905" cy="382905"/>
            <a:chOff x="1601391" y="1775287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1601391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4897" y="1841239"/>
              <a:ext cx="107823" cy="2464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306" y="1810461"/>
              <a:ext cx="2198001" cy="46415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015" y="1841183"/>
              <a:ext cx="163068" cy="25063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23037" y="1636167"/>
            <a:ext cx="2724150" cy="4968240"/>
            <a:chOff x="4423037" y="1636167"/>
            <a:chExt cx="2724150" cy="4968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3037" y="163616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216" y="1692177"/>
              <a:ext cx="164922" cy="246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22582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91" y="1012483"/>
            <a:ext cx="4068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spc="-150" dirty="0"/>
              <a:t> </a:t>
            </a:r>
            <a:r>
              <a:rPr spc="-10" dirty="0"/>
              <a:t>ФИШИНГ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9434" y="2070100"/>
            <a:ext cx="4156075" cy="4330700"/>
            <a:chOff x="869434" y="2036013"/>
            <a:chExt cx="4156075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72" y="2136025"/>
              <a:ext cx="6354229" cy="38961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170" y="1066800"/>
            <a:ext cx="1024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23883" y="1799949"/>
            <a:ext cx="9944232" cy="475463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2100" dirty="0"/>
              <a:t>Не</a:t>
            </a:r>
            <a:r>
              <a:rPr sz="2100" spc="-45" dirty="0"/>
              <a:t> </a:t>
            </a:r>
            <a:r>
              <a:rPr sz="2100" dirty="0"/>
              <a:t>сообщайте</a:t>
            </a:r>
            <a:r>
              <a:rPr sz="2100" spc="-30" dirty="0"/>
              <a:t> </a:t>
            </a:r>
            <a:r>
              <a:rPr dirty="0"/>
              <a:t>никому</a:t>
            </a:r>
            <a:r>
              <a:rPr spc="-40" dirty="0"/>
              <a:t> </a:t>
            </a:r>
            <a:r>
              <a:rPr dirty="0"/>
              <a:t>личную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финансовую</a:t>
            </a:r>
            <a:r>
              <a:rPr spc="-40" dirty="0"/>
              <a:t> </a:t>
            </a:r>
            <a:r>
              <a:rPr dirty="0"/>
              <a:t>информацию</a:t>
            </a:r>
            <a:r>
              <a:rPr spc="-35" dirty="0"/>
              <a:t> </a:t>
            </a:r>
            <a:r>
              <a:rPr dirty="0"/>
              <a:t>(данные</a:t>
            </a:r>
            <a:r>
              <a:rPr spc="-30" dirty="0"/>
              <a:t> </a:t>
            </a:r>
            <a:r>
              <a:rPr spc="-10" dirty="0"/>
              <a:t>карты)</a:t>
            </a:r>
            <a:endParaRPr sz="2100" dirty="0"/>
          </a:p>
          <a:p>
            <a:pPr marL="469900" marR="1007744" indent="-635">
              <a:lnSpc>
                <a:spcPct val="90100"/>
              </a:lnSpc>
              <a:spcBef>
                <a:spcPts val="930"/>
              </a:spcBef>
            </a:pPr>
            <a:r>
              <a:rPr sz="2100" spc="-10" dirty="0"/>
              <a:t>Установите</a:t>
            </a:r>
            <a:r>
              <a:rPr sz="2100" spc="-85" dirty="0"/>
              <a:t> </a:t>
            </a:r>
            <a:r>
              <a:rPr dirty="0"/>
              <a:t>антивирусные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dirty="0"/>
              <a:t>все</a:t>
            </a:r>
            <a:r>
              <a:rPr spc="-45" dirty="0"/>
              <a:t> </a:t>
            </a:r>
            <a:r>
              <a:rPr dirty="0"/>
              <a:t>свои</a:t>
            </a:r>
            <a:r>
              <a:rPr spc="-40" dirty="0"/>
              <a:t> </a:t>
            </a:r>
            <a:r>
              <a:rPr dirty="0"/>
              <a:t>гаджеты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регулярно </a:t>
            </a:r>
            <a:r>
              <a:rPr dirty="0"/>
              <a:t>обновляйте</a:t>
            </a:r>
            <a:r>
              <a:rPr spc="-55" dirty="0"/>
              <a:t> </a:t>
            </a:r>
            <a:r>
              <a:rPr spc="-25" dirty="0"/>
              <a:t>их</a:t>
            </a:r>
            <a:endParaRPr sz="2100" dirty="0"/>
          </a:p>
          <a:p>
            <a:pPr marL="469900" marR="2451735">
              <a:lnSpc>
                <a:spcPct val="90100"/>
              </a:lnSpc>
              <a:spcBef>
                <a:spcPts val="990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читайте</a:t>
            </a:r>
            <a:r>
              <a:rPr sz="2100" spc="-35" dirty="0"/>
              <a:t> </a:t>
            </a:r>
            <a:r>
              <a:rPr dirty="0"/>
              <a:t>сообщения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письма</a:t>
            </a:r>
            <a:r>
              <a:rPr spc="-30" dirty="0"/>
              <a:t> </a:t>
            </a:r>
            <a:r>
              <a:rPr dirty="0"/>
              <a:t>от</a:t>
            </a:r>
            <a:r>
              <a:rPr spc="-25" dirty="0"/>
              <a:t> </a:t>
            </a:r>
            <a:r>
              <a:rPr dirty="0"/>
              <a:t>неизвестных</a:t>
            </a:r>
            <a:r>
              <a:rPr spc="-30" dirty="0"/>
              <a:t> </a:t>
            </a:r>
            <a:r>
              <a:rPr spc="-10" dirty="0"/>
              <a:t>адресатов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перезванивайте</a:t>
            </a:r>
            <a:r>
              <a:rPr spc="-35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неизвестным</a:t>
            </a:r>
            <a:r>
              <a:rPr spc="-35" dirty="0"/>
              <a:t> </a:t>
            </a:r>
            <a:r>
              <a:rPr spc="-10" dirty="0"/>
              <a:t>номерам</a:t>
            </a:r>
            <a:endParaRPr sz="2100" dirty="0"/>
          </a:p>
          <a:p>
            <a:pPr marL="469900" marR="5080">
              <a:lnSpc>
                <a:spcPct val="90100"/>
              </a:lnSpc>
              <a:spcBef>
                <a:spcPts val="985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переходите</a:t>
            </a:r>
            <a:r>
              <a:rPr sz="2100"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сомнительным</a:t>
            </a:r>
            <a:r>
              <a:rPr spc="-40" dirty="0"/>
              <a:t> </a:t>
            </a:r>
            <a:r>
              <a:rPr dirty="0"/>
              <a:t>ссылкам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не</a:t>
            </a:r>
            <a:r>
              <a:rPr spc="-40" dirty="0"/>
              <a:t> </a:t>
            </a:r>
            <a:r>
              <a:rPr dirty="0"/>
              <a:t>скачивайте</a:t>
            </a:r>
            <a:r>
              <a:rPr spc="-40" dirty="0"/>
              <a:t> </a:t>
            </a:r>
            <a:r>
              <a:rPr dirty="0"/>
              <a:t>неизвестные</a:t>
            </a:r>
            <a:r>
              <a:rPr spc="-40" dirty="0"/>
              <a:t> </a:t>
            </a:r>
            <a:r>
              <a:rPr spc="-10" dirty="0"/>
              <a:t>файлы </a:t>
            </a:r>
            <a:r>
              <a:rPr dirty="0"/>
              <a:t>или </a:t>
            </a:r>
            <a:r>
              <a:rPr spc="-10" dirty="0"/>
              <a:t>программы</a:t>
            </a:r>
            <a:endParaRPr sz="2100" dirty="0"/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2100" dirty="0"/>
              <a:t>Заведите</a:t>
            </a:r>
            <a:r>
              <a:rPr sz="2100" spc="-50" dirty="0"/>
              <a:t> </a:t>
            </a:r>
            <a:r>
              <a:rPr sz="2100" dirty="0"/>
              <a:t>отдельную</a:t>
            </a:r>
            <a:r>
              <a:rPr sz="2100" spc="-35" dirty="0"/>
              <a:t> </a:t>
            </a:r>
            <a:r>
              <a:rPr sz="2100" dirty="0"/>
              <a:t>банковскую</a:t>
            </a:r>
            <a:r>
              <a:rPr sz="2100" spc="-35" dirty="0"/>
              <a:t> </a:t>
            </a:r>
            <a:r>
              <a:rPr sz="2100" dirty="0"/>
              <a:t>карту</a:t>
            </a:r>
            <a:r>
              <a:rPr sz="2100" spc="-4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покупок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Интернете</a:t>
            </a:r>
            <a:endParaRPr sz="2100" dirty="0"/>
          </a:p>
          <a:p>
            <a:pPr marL="457200">
              <a:lnSpc>
                <a:spcPct val="100000"/>
              </a:lnSpc>
            </a:pPr>
            <a:endParaRPr sz="2300" dirty="0"/>
          </a:p>
          <a:p>
            <a:pPr marL="1718945" marR="1095375">
              <a:lnSpc>
                <a:spcPts val="2800"/>
              </a:lnSpc>
              <a:spcBef>
                <a:spcPts val="2050"/>
              </a:spcBef>
            </a:pPr>
            <a:r>
              <a:rPr sz="2000" spc="-75" dirty="0">
                <a:solidFill>
                  <a:srgbClr val="202024"/>
                </a:solidFill>
              </a:rPr>
              <a:t>Будьте</a:t>
            </a:r>
            <a:r>
              <a:rPr sz="2000" spc="-90" dirty="0">
                <a:solidFill>
                  <a:srgbClr val="202024"/>
                </a:solidFill>
              </a:rPr>
              <a:t> </a:t>
            </a:r>
            <a:r>
              <a:rPr sz="2000" spc="-25" dirty="0">
                <a:solidFill>
                  <a:srgbClr val="202024"/>
                </a:solidFill>
              </a:rPr>
              <a:t>бдительны:</a:t>
            </a:r>
            <a:r>
              <a:rPr sz="2000" spc="-85" dirty="0">
                <a:solidFill>
                  <a:srgbClr val="202024"/>
                </a:solidFill>
              </a:rPr>
              <a:t> </a:t>
            </a:r>
            <a:r>
              <a:rPr lang="ru-RU" sz="2000" spc="-85" dirty="0" smtClean="0">
                <a:solidFill>
                  <a:srgbClr val="202024"/>
                </a:solidFill>
              </a:rPr>
              <a:t>                                                                             </a:t>
            </a:r>
            <a:r>
              <a:rPr sz="2000" dirty="0" err="1" smtClean="0">
                <a:solidFill>
                  <a:srgbClr val="202024"/>
                </a:solidFill>
              </a:rPr>
              <a:t>не</a:t>
            </a:r>
            <a:r>
              <a:rPr sz="2000" spc="-90" dirty="0" smtClean="0">
                <a:solidFill>
                  <a:srgbClr val="202024"/>
                </a:solidFill>
              </a:rPr>
              <a:t> </a:t>
            </a:r>
            <a:r>
              <a:rPr sz="2000" spc="-30" dirty="0">
                <a:solidFill>
                  <a:srgbClr val="202024"/>
                </a:solidFill>
              </a:rPr>
              <a:t>действуйте</a:t>
            </a:r>
            <a:r>
              <a:rPr sz="2000" spc="-85" dirty="0">
                <a:solidFill>
                  <a:srgbClr val="202024"/>
                </a:solidFill>
              </a:rPr>
              <a:t> </a:t>
            </a:r>
            <a:r>
              <a:rPr sz="2000" spc="-35" dirty="0" err="1">
                <a:solidFill>
                  <a:srgbClr val="202024"/>
                </a:solidFill>
              </a:rPr>
              <a:t>второпях</a:t>
            </a:r>
            <a:r>
              <a:rPr sz="2000" spc="-35" dirty="0">
                <a:solidFill>
                  <a:srgbClr val="202024"/>
                </a:solidFill>
              </a:rPr>
              <a:t> </a:t>
            </a:r>
            <a:r>
              <a:rPr sz="2000" dirty="0" smtClean="0">
                <a:solidFill>
                  <a:srgbClr val="202024"/>
                </a:solidFill>
              </a:rPr>
              <a:t>и</a:t>
            </a:r>
            <a:r>
              <a:rPr sz="2000" spc="-75" dirty="0" smtClean="0">
                <a:solidFill>
                  <a:srgbClr val="202024"/>
                </a:solidFill>
              </a:rPr>
              <a:t> </a:t>
            </a:r>
            <a:r>
              <a:rPr sz="2000" spc="-30" dirty="0">
                <a:solidFill>
                  <a:srgbClr val="202024"/>
                </a:solidFill>
              </a:rPr>
              <a:t>проверяйте</a:t>
            </a:r>
            <a:r>
              <a:rPr sz="2000" spc="-75" dirty="0">
                <a:solidFill>
                  <a:srgbClr val="202024"/>
                </a:solidFill>
              </a:rPr>
              <a:t> </a:t>
            </a:r>
            <a:r>
              <a:rPr sz="2000" spc="-10" dirty="0">
                <a:solidFill>
                  <a:srgbClr val="202024"/>
                </a:solidFill>
              </a:rPr>
              <a:t>информацию!</a:t>
            </a:r>
            <a:endParaRPr sz="2000" dirty="0"/>
          </a:p>
          <a:p>
            <a:pPr marL="1718945">
              <a:lnSpc>
                <a:spcPct val="100000"/>
              </a:lnSpc>
              <a:spcBef>
                <a:spcPts val="2375"/>
              </a:spcBef>
            </a:pPr>
            <a:r>
              <a:rPr b="0" dirty="0">
                <a:latin typeface="Arial"/>
                <a:cs typeface="Arial"/>
              </a:rPr>
              <a:t>Расскажите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эти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правила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поведения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своим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друзьям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и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знакомым!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2067779" y="5120297"/>
            <a:ext cx="8581897" cy="914400"/>
          </a:xfrm>
          <a:prstGeom prst="roundRect">
            <a:avLst>
              <a:gd name="adj" fmla="val 21891"/>
            </a:avLst>
          </a:prstGeom>
          <a:noFill/>
          <a:ln w="57150">
            <a:solidFill>
              <a:srgbClr val="FF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object 27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1539956" y="49240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543" y="1066800"/>
            <a:ext cx="10480913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223" y="1987872"/>
            <a:ext cx="8456295" cy="452950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-635">
              <a:lnSpc>
                <a:spcPts val="2200"/>
              </a:lnSpc>
              <a:spcBef>
                <a:spcPts val="439"/>
              </a:spcBef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z="21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z="21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банка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Arial"/>
              <a:cs typeface="Arial"/>
            </a:endParaRPr>
          </a:p>
          <a:p>
            <a:pPr marL="12700" marR="1691005">
              <a:lnSpc>
                <a:spcPts val="2200"/>
              </a:lnSpc>
              <a:spcBef>
                <a:spcPts val="5"/>
              </a:spcBef>
            </a:pP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z="21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z="21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–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например,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31115" marR="868680" indent="-635">
              <a:lnSpc>
                <a:spcPct val="103200"/>
              </a:lnSpc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21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поисковых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000" b="1" spc="-7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0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0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endParaRPr lang="ru-RU" sz="2000" b="1" spc="-90" dirty="0" smtClean="0">
              <a:solidFill>
                <a:srgbClr val="202024"/>
              </a:solidFill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000" b="1" dirty="0" err="1" smtClean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000" b="1" spc="-90" dirty="0" smtClean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000" b="1" spc="-8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0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0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0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1775900" y="5040150"/>
            <a:ext cx="8581897" cy="914400"/>
          </a:xfrm>
          <a:prstGeom prst="roundRect">
            <a:avLst>
              <a:gd name="adj" fmla="val 21891"/>
            </a:avLst>
          </a:prstGeom>
          <a:noFill/>
          <a:ln w="57150">
            <a:solidFill>
              <a:srgbClr val="FF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object 27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1248077" y="484385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000" y="1017284"/>
            <a:ext cx="9618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65" dirty="0"/>
              <a:t> </a:t>
            </a:r>
            <a:r>
              <a:rPr spc="-10" dirty="0"/>
              <a:t>ПРОТИВОСТОЯТЬ</a:t>
            </a:r>
            <a:r>
              <a:rPr spc="-55" dirty="0"/>
              <a:t> </a:t>
            </a:r>
            <a:r>
              <a:rPr dirty="0"/>
              <a:t>ТЕЛЕФОННЫМ</a:t>
            </a:r>
            <a:r>
              <a:rPr spc="-55" dirty="0"/>
              <a:t> </a:t>
            </a:r>
            <a:r>
              <a:rPr spc="-10" dirty="0"/>
              <a:t>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000" y="2005601"/>
            <a:ext cx="272605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незнакомых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номеров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000" y="3114830"/>
            <a:ext cx="284924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300" b="1" spc="-1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>
              <a:latin typeface="Arial"/>
              <a:cs typeface="Arial"/>
            </a:endParaRPr>
          </a:p>
          <a:p>
            <a:pPr marL="12700" marR="235585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8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8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касается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финансовых 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004" y="3324631"/>
            <a:ext cx="382905" cy="382905"/>
            <a:chOff x="472004" y="3324631"/>
            <a:chExt cx="382905" cy="382905"/>
          </a:xfrm>
        </p:grpSpPr>
        <p:sp>
          <p:nvSpPr>
            <p:cNvPr id="7" name="object 7"/>
            <p:cNvSpPr/>
            <p:nvPr/>
          </p:nvSpPr>
          <p:spPr>
            <a:xfrm>
              <a:off x="472004" y="3324631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98" y="3384639"/>
              <a:ext cx="158813" cy="237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2004" y="2169407"/>
            <a:ext cx="382905" cy="382905"/>
            <a:chOff x="472004" y="2169407"/>
            <a:chExt cx="382905" cy="382905"/>
          </a:xfrm>
        </p:grpSpPr>
        <p:sp>
          <p:nvSpPr>
            <p:cNvPr id="10" name="object 10"/>
            <p:cNvSpPr/>
            <p:nvPr/>
          </p:nvSpPr>
          <p:spPr>
            <a:xfrm>
              <a:off x="472004" y="216940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36" y="2225890"/>
              <a:ext cx="103835" cy="2373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54013" y="4229175"/>
            <a:ext cx="2283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004" y="4355950"/>
            <a:ext cx="382905" cy="382905"/>
            <a:chOff x="472004" y="4355950"/>
            <a:chExt cx="382905" cy="382905"/>
          </a:xfrm>
        </p:grpSpPr>
        <p:sp>
          <p:nvSpPr>
            <p:cNvPr id="14" name="object 14"/>
            <p:cNvSpPr/>
            <p:nvPr/>
          </p:nvSpPr>
          <p:spPr>
            <a:xfrm>
              <a:off x="472004" y="435595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87" y="4426480"/>
              <a:ext cx="157035" cy="2413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54000" y="5191572"/>
            <a:ext cx="3535679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2004" y="5353754"/>
            <a:ext cx="382905" cy="382905"/>
            <a:chOff x="472004" y="5353754"/>
            <a:chExt cx="382905" cy="382905"/>
          </a:xfrm>
        </p:grpSpPr>
        <p:sp>
          <p:nvSpPr>
            <p:cNvPr id="18" name="object 18"/>
            <p:cNvSpPr/>
            <p:nvPr/>
          </p:nvSpPr>
          <p:spPr>
            <a:xfrm>
              <a:off x="472004" y="5353754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41" y="5414318"/>
              <a:ext cx="169938" cy="23733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213366" y="1921135"/>
            <a:ext cx="2590165" cy="1087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76530">
              <a:lnSpc>
                <a:spcPct val="68800"/>
              </a:lnSpc>
              <a:spcBef>
                <a:spcPts val="960"/>
              </a:spcBef>
            </a:pP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Самостоятельно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позвоните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9458" y="2076495"/>
            <a:ext cx="4801235" cy="4759960"/>
            <a:chOff x="4199458" y="2076495"/>
            <a:chExt cx="4801235" cy="4759960"/>
          </a:xfrm>
        </p:grpSpPr>
        <p:sp>
          <p:nvSpPr>
            <p:cNvPr id="22" name="object 22"/>
            <p:cNvSpPr/>
            <p:nvPr/>
          </p:nvSpPr>
          <p:spPr>
            <a:xfrm>
              <a:off x="8618052" y="207649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18144" y="2140812"/>
              <a:ext cx="171450" cy="255904"/>
            </a:xfrm>
            <a:custGeom>
              <a:avLst/>
              <a:gdLst/>
              <a:ahLst/>
              <a:cxnLst/>
              <a:rect l="l" t="t" r="r" b="b"/>
              <a:pathLst>
                <a:path w="171450" h="255905">
                  <a:moveTo>
                    <a:pt x="159918" y="0"/>
                  </a:moveTo>
                  <a:lnTo>
                    <a:pt x="30911" y="0"/>
                  </a:lnTo>
                  <a:lnTo>
                    <a:pt x="5905" y="132473"/>
                  </a:lnTo>
                  <a:lnTo>
                    <a:pt x="45491" y="138214"/>
                  </a:lnTo>
                  <a:lnTo>
                    <a:pt x="54097" y="130081"/>
                  </a:lnTo>
                  <a:lnTo>
                    <a:pt x="63245" y="124275"/>
                  </a:lnTo>
                  <a:lnTo>
                    <a:pt x="72937" y="120794"/>
                  </a:lnTo>
                  <a:lnTo>
                    <a:pt x="83172" y="119634"/>
                  </a:lnTo>
                  <a:lnTo>
                    <a:pt x="91195" y="120365"/>
                  </a:lnTo>
                  <a:lnTo>
                    <a:pt x="120363" y="155525"/>
                  </a:lnTo>
                  <a:lnTo>
                    <a:pt x="121018" y="166509"/>
                  </a:lnTo>
                  <a:lnTo>
                    <a:pt x="120356" y="178227"/>
                  </a:lnTo>
                  <a:lnTo>
                    <a:pt x="98667" y="213239"/>
                  </a:lnTo>
                  <a:lnTo>
                    <a:pt x="84556" y="216344"/>
                  </a:lnTo>
                  <a:lnTo>
                    <a:pt x="78067" y="215742"/>
                  </a:lnTo>
                  <a:lnTo>
                    <a:pt x="50170" y="188399"/>
                  </a:lnTo>
                  <a:lnTo>
                    <a:pt x="48615" y="180581"/>
                  </a:lnTo>
                  <a:lnTo>
                    <a:pt x="0" y="185610"/>
                  </a:lnTo>
                  <a:lnTo>
                    <a:pt x="16571" y="226212"/>
                  </a:lnTo>
                  <a:lnTo>
                    <a:pt x="52049" y="250677"/>
                  </a:lnTo>
                  <a:lnTo>
                    <a:pt x="84035" y="255409"/>
                  </a:lnTo>
                  <a:lnTo>
                    <a:pt x="104886" y="253304"/>
                  </a:lnTo>
                  <a:lnTo>
                    <a:pt x="139349" y="236464"/>
                  </a:lnTo>
                  <a:lnTo>
                    <a:pt x="166641" y="195378"/>
                  </a:lnTo>
                  <a:lnTo>
                    <a:pt x="171196" y="165646"/>
                  </a:lnTo>
                  <a:lnTo>
                    <a:pt x="169786" y="147684"/>
                  </a:lnTo>
                  <a:lnTo>
                    <a:pt x="148628" y="104355"/>
                  </a:lnTo>
                  <a:lnTo>
                    <a:pt x="109201" y="82210"/>
                  </a:lnTo>
                  <a:lnTo>
                    <a:pt x="93586" y="80733"/>
                  </a:lnTo>
                  <a:lnTo>
                    <a:pt x="85123" y="81243"/>
                  </a:lnTo>
                  <a:lnTo>
                    <a:pt x="76746" y="82773"/>
                  </a:lnTo>
                  <a:lnTo>
                    <a:pt x="68454" y="85325"/>
                  </a:lnTo>
                  <a:lnTo>
                    <a:pt x="60248" y="88900"/>
                  </a:lnTo>
                  <a:lnTo>
                    <a:pt x="67894" y="45656"/>
                  </a:lnTo>
                  <a:lnTo>
                    <a:pt x="159918" y="45656"/>
                  </a:lnTo>
                  <a:lnTo>
                    <a:pt x="159918" y="0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18052" y="3493563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7504" y="3535460"/>
              <a:ext cx="170180" cy="260350"/>
            </a:xfrm>
            <a:custGeom>
              <a:avLst/>
              <a:gdLst/>
              <a:ahLst/>
              <a:cxnLst/>
              <a:rect l="l" t="t" r="r" b="b"/>
              <a:pathLst>
                <a:path w="170179" h="260350">
                  <a:moveTo>
                    <a:pt x="93019" y="0"/>
                  </a:moveTo>
                  <a:lnTo>
                    <a:pt x="55569" y="7724"/>
                  </a:lnTo>
                  <a:lnTo>
                    <a:pt x="14491" y="48840"/>
                  </a:lnTo>
                  <a:lnTo>
                    <a:pt x="1571" y="99243"/>
                  </a:lnTo>
                  <a:lnTo>
                    <a:pt x="0" y="132724"/>
                  </a:lnTo>
                  <a:lnTo>
                    <a:pt x="1506" y="163513"/>
                  </a:lnTo>
                  <a:lnTo>
                    <a:pt x="13921" y="212605"/>
                  </a:lnTo>
                  <a:lnTo>
                    <a:pt x="38058" y="243080"/>
                  </a:lnTo>
                  <a:lnTo>
                    <a:pt x="88168" y="259930"/>
                  </a:lnTo>
                  <a:lnTo>
                    <a:pt x="105320" y="258454"/>
                  </a:lnTo>
                  <a:lnTo>
                    <a:pt x="147020" y="236308"/>
                  </a:lnTo>
                  <a:lnTo>
                    <a:pt x="159036" y="219468"/>
                  </a:lnTo>
                  <a:lnTo>
                    <a:pt x="90594" y="219468"/>
                  </a:lnTo>
                  <a:lnTo>
                    <a:pt x="83759" y="218659"/>
                  </a:lnTo>
                  <a:lnTo>
                    <a:pt x="57386" y="190890"/>
                  </a:lnTo>
                  <a:lnTo>
                    <a:pt x="54653" y="169811"/>
                  </a:lnTo>
                  <a:lnTo>
                    <a:pt x="55260" y="159705"/>
                  </a:lnTo>
                  <a:lnTo>
                    <a:pt x="81403" y="126913"/>
                  </a:lnTo>
                  <a:lnTo>
                    <a:pt x="88168" y="126225"/>
                  </a:lnTo>
                  <a:lnTo>
                    <a:pt x="157777" y="126225"/>
                  </a:lnTo>
                  <a:lnTo>
                    <a:pt x="157685" y="126033"/>
                  </a:lnTo>
                  <a:lnTo>
                    <a:pt x="148150" y="113550"/>
                  </a:lnTo>
                  <a:lnTo>
                    <a:pt x="146209" y="111823"/>
                  </a:lnTo>
                  <a:lnTo>
                    <a:pt x="50487" y="111823"/>
                  </a:lnTo>
                  <a:lnTo>
                    <a:pt x="52383" y="91631"/>
                  </a:lnTo>
                  <a:lnTo>
                    <a:pt x="63936" y="54000"/>
                  </a:lnTo>
                  <a:lnTo>
                    <a:pt x="90073" y="40106"/>
                  </a:lnTo>
                  <a:lnTo>
                    <a:pt x="158222" y="40106"/>
                  </a:lnTo>
                  <a:lnTo>
                    <a:pt x="156600" y="36139"/>
                  </a:lnTo>
                  <a:lnTo>
                    <a:pt x="119529" y="4057"/>
                  </a:lnTo>
                  <a:lnTo>
                    <a:pt x="106900" y="1014"/>
                  </a:lnTo>
                  <a:lnTo>
                    <a:pt x="93019" y="0"/>
                  </a:lnTo>
                  <a:close/>
                </a:path>
                <a:path w="170179" h="260350">
                  <a:moveTo>
                    <a:pt x="157777" y="126225"/>
                  </a:moveTo>
                  <a:lnTo>
                    <a:pt x="88168" y="126225"/>
                  </a:lnTo>
                  <a:lnTo>
                    <a:pt x="95152" y="126947"/>
                  </a:lnTo>
                  <a:lnTo>
                    <a:pt x="101531" y="129112"/>
                  </a:lnTo>
                  <a:lnTo>
                    <a:pt x="121584" y="162567"/>
                  </a:lnTo>
                  <a:lnTo>
                    <a:pt x="122191" y="174155"/>
                  </a:lnTo>
                  <a:lnTo>
                    <a:pt x="121627" y="185372"/>
                  </a:lnTo>
                  <a:lnTo>
                    <a:pt x="99623" y="219468"/>
                  </a:lnTo>
                  <a:lnTo>
                    <a:pt x="159036" y="219468"/>
                  </a:lnTo>
                  <a:lnTo>
                    <a:pt x="164215" y="208838"/>
                  </a:lnTo>
                  <a:lnTo>
                    <a:pt x="168512" y="192203"/>
                  </a:lnTo>
                  <a:lnTo>
                    <a:pt x="169943" y="173634"/>
                  </a:lnTo>
                  <a:lnTo>
                    <a:pt x="168581" y="156072"/>
                  </a:lnTo>
                  <a:lnTo>
                    <a:pt x="164495" y="140206"/>
                  </a:lnTo>
                  <a:lnTo>
                    <a:pt x="157777" y="126225"/>
                  </a:lnTo>
                  <a:close/>
                </a:path>
                <a:path w="170179" h="260350">
                  <a:moveTo>
                    <a:pt x="95801" y="90284"/>
                  </a:moveTo>
                  <a:lnTo>
                    <a:pt x="82811" y="91631"/>
                  </a:lnTo>
                  <a:lnTo>
                    <a:pt x="70929" y="95672"/>
                  </a:lnTo>
                  <a:lnTo>
                    <a:pt x="60155" y="102403"/>
                  </a:lnTo>
                  <a:lnTo>
                    <a:pt x="50487" y="111823"/>
                  </a:lnTo>
                  <a:lnTo>
                    <a:pt x="146209" y="111823"/>
                  </a:lnTo>
                  <a:lnTo>
                    <a:pt x="136713" y="103373"/>
                  </a:lnTo>
                  <a:lnTo>
                    <a:pt x="124176" y="96102"/>
                  </a:lnTo>
                  <a:lnTo>
                    <a:pt x="110502" y="91735"/>
                  </a:lnTo>
                  <a:lnTo>
                    <a:pt x="95801" y="90284"/>
                  </a:lnTo>
                  <a:close/>
                </a:path>
                <a:path w="170179" h="260350">
                  <a:moveTo>
                    <a:pt x="158222" y="40106"/>
                  </a:moveTo>
                  <a:lnTo>
                    <a:pt x="97820" y="40106"/>
                  </a:lnTo>
                  <a:lnTo>
                    <a:pt x="104132" y="42430"/>
                  </a:lnTo>
                  <a:lnTo>
                    <a:pt x="113860" y="51676"/>
                  </a:lnTo>
                  <a:lnTo>
                    <a:pt x="116870" y="58864"/>
                  </a:lnTo>
                  <a:lnTo>
                    <a:pt x="118026" y="68580"/>
                  </a:lnTo>
                  <a:lnTo>
                    <a:pt x="165257" y="63373"/>
                  </a:lnTo>
                  <a:lnTo>
                    <a:pt x="161776" y="48798"/>
                  </a:lnTo>
                  <a:lnTo>
                    <a:pt x="158222" y="40106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9458" y="2115668"/>
              <a:ext cx="4664750" cy="47206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213366" y="3389833"/>
            <a:ext cx="277241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9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7903" y="5329906"/>
            <a:ext cx="26416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1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1869" y="357613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1871" y="2934138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58" y="7242"/>
                </a:lnTo>
                <a:lnTo>
                  <a:pt x="58161" y="27410"/>
                </a:lnTo>
                <a:lnTo>
                  <a:pt x="27409" y="58164"/>
                </a:lnTo>
                <a:lnTo>
                  <a:pt x="7242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2" y="334844"/>
                </a:lnTo>
                <a:lnTo>
                  <a:pt x="27409" y="373841"/>
                </a:lnTo>
                <a:lnTo>
                  <a:pt x="58161" y="404593"/>
                </a:lnTo>
                <a:lnTo>
                  <a:pt x="97158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0228" y="3483489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2"/>
                </a:lnTo>
                <a:lnTo>
                  <a:pt x="27413" y="58166"/>
                </a:lnTo>
                <a:lnTo>
                  <a:pt x="7243" y="97163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63"/>
                </a:lnTo>
                <a:lnTo>
                  <a:pt x="2813301" y="58166"/>
                </a:lnTo>
                <a:lnTo>
                  <a:pt x="2782549" y="27412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40237" y="2856280"/>
            <a:ext cx="2845435" cy="432434"/>
            <a:chOff x="2440237" y="2856280"/>
            <a:chExt cx="2845435" cy="432434"/>
          </a:xfrm>
        </p:grpSpPr>
        <p:sp>
          <p:nvSpPr>
            <p:cNvPr id="7" name="object 7"/>
            <p:cNvSpPr/>
            <p:nvPr/>
          </p:nvSpPr>
          <p:spPr>
            <a:xfrm>
              <a:off x="2444935" y="2856280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0237" y="2856280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61042" y="2418664"/>
            <a:ext cx="73025" cy="2507615"/>
            <a:chOff x="2061042" y="2418664"/>
            <a:chExt cx="73025" cy="2507615"/>
          </a:xfrm>
        </p:grpSpPr>
        <p:sp>
          <p:nvSpPr>
            <p:cNvPr id="10" name="object 10"/>
            <p:cNvSpPr/>
            <p:nvPr/>
          </p:nvSpPr>
          <p:spPr>
            <a:xfrm>
              <a:off x="2097459" y="2448722"/>
              <a:ext cx="0" cy="2477770"/>
            </a:xfrm>
            <a:custGeom>
              <a:avLst/>
              <a:gdLst/>
              <a:ahLst/>
              <a:cxnLst/>
              <a:rect l="l" t="t" r="r" b="b"/>
              <a:pathLst>
                <a:path h="2477770">
                  <a:moveTo>
                    <a:pt x="0" y="0"/>
                  </a:moveTo>
                  <a:lnTo>
                    <a:pt x="0" y="2477160"/>
                  </a:lnTo>
                </a:path>
              </a:pathLst>
            </a:custGeom>
            <a:ln w="12522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2418664"/>
              <a:ext cx="72834" cy="72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053124"/>
              <a:ext cx="72834" cy="7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657674"/>
              <a:ext cx="72834" cy="72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257403"/>
              <a:ext cx="72834" cy="728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853048"/>
              <a:ext cx="72834" cy="728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91946" y="1980481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1940" y="916123"/>
            <a:ext cx="6360795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КИБЕРМОШЕННИЧЕСТВО: КОЛИЧЕСТВО</a:t>
            </a:r>
            <a:r>
              <a:rPr spc="-80" dirty="0"/>
              <a:t> </a:t>
            </a:r>
            <a:r>
              <a:rPr spc="-20" dirty="0"/>
              <a:t>ОПЕРАЦИЙ</a:t>
            </a:r>
            <a:r>
              <a:rPr spc="-8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УЩЕРБ</a:t>
            </a:r>
          </a:p>
        </p:txBody>
      </p:sp>
      <p:sp>
        <p:nvSpPr>
          <p:cNvPr id="18" name="object 18"/>
          <p:cNvSpPr/>
          <p:nvPr/>
        </p:nvSpPr>
        <p:spPr>
          <a:xfrm>
            <a:off x="2440230" y="3483489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0196" y="2876375"/>
            <a:ext cx="66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876,5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0196" y="3517725"/>
            <a:ext cx="1014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035,01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71876" y="3576132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1869" y="2934138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776" y="1395836"/>
            <a:ext cx="2794533" cy="529080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51866" y="2939948"/>
            <a:ext cx="60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40231" y="2244902"/>
            <a:ext cx="2845435" cy="432434"/>
            <a:chOff x="2440231" y="2244902"/>
            <a:chExt cx="2845435" cy="432434"/>
          </a:xfrm>
        </p:grpSpPr>
        <p:sp>
          <p:nvSpPr>
            <p:cNvPr id="26" name="object 26"/>
            <p:cNvSpPr/>
            <p:nvPr/>
          </p:nvSpPr>
          <p:spPr>
            <a:xfrm>
              <a:off x="2444935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0231" y="2244902"/>
              <a:ext cx="1972945" cy="432434"/>
            </a:xfrm>
            <a:custGeom>
              <a:avLst/>
              <a:gdLst/>
              <a:ahLst/>
              <a:cxnLst/>
              <a:rect l="l" t="t" r="r" b="b"/>
              <a:pathLst>
                <a:path w="1972945" h="432435">
                  <a:moveTo>
                    <a:pt x="1972538" y="0"/>
                  </a:moveTo>
                  <a:lnTo>
                    <a:pt x="106565" y="0"/>
                  </a:lnTo>
                  <a:lnTo>
                    <a:pt x="65086" y="8374"/>
                  </a:lnTo>
                  <a:lnTo>
                    <a:pt x="31213" y="31213"/>
                  </a:lnTo>
                  <a:lnTo>
                    <a:pt x="8374" y="65086"/>
                  </a:lnTo>
                  <a:lnTo>
                    <a:pt x="0" y="106565"/>
                  </a:lnTo>
                  <a:lnTo>
                    <a:pt x="0" y="325437"/>
                  </a:lnTo>
                  <a:lnTo>
                    <a:pt x="8374" y="366916"/>
                  </a:lnTo>
                  <a:lnTo>
                    <a:pt x="31213" y="400789"/>
                  </a:lnTo>
                  <a:lnTo>
                    <a:pt x="65086" y="423628"/>
                  </a:lnTo>
                  <a:lnTo>
                    <a:pt x="106565" y="432003"/>
                  </a:lnTo>
                  <a:lnTo>
                    <a:pt x="1972538" y="432003"/>
                  </a:lnTo>
                  <a:lnTo>
                    <a:pt x="1972538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71871" y="2244902"/>
            <a:ext cx="2840990" cy="432434"/>
            <a:chOff x="6271871" y="2244902"/>
            <a:chExt cx="2840990" cy="432434"/>
          </a:xfrm>
        </p:grpSpPr>
        <p:sp>
          <p:nvSpPr>
            <p:cNvPr id="29" name="object 29"/>
            <p:cNvSpPr/>
            <p:nvPr/>
          </p:nvSpPr>
          <p:spPr>
            <a:xfrm>
              <a:off x="6271871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10"/>
                  </a:lnTo>
                  <a:lnTo>
                    <a:pt x="27409" y="58164"/>
                  </a:lnTo>
                  <a:lnTo>
                    <a:pt x="7242" y="97165"/>
                  </a:lnTo>
                  <a:lnTo>
                    <a:pt x="0" y="142074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1"/>
                  </a:lnTo>
                  <a:lnTo>
                    <a:pt x="2840710" y="142074"/>
                  </a:lnTo>
                  <a:lnTo>
                    <a:pt x="2833468" y="97165"/>
                  </a:lnTo>
                  <a:lnTo>
                    <a:pt x="2813301" y="58164"/>
                  </a:lnTo>
                  <a:lnTo>
                    <a:pt x="2782549" y="27410"/>
                  </a:lnTo>
                  <a:lnTo>
                    <a:pt x="2743551" y="7242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71876" y="2244902"/>
              <a:ext cx="1691005" cy="432434"/>
            </a:xfrm>
            <a:custGeom>
              <a:avLst/>
              <a:gdLst/>
              <a:ahLst/>
              <a:cxnLst/>
              <a:rect l="l" t="t" r="r" b="b"/>
              <a:pathLst>
                <a:path w="1691004" h="432435">
                  <a:moveTo>
                    <a:pt x="1690751" y="0"/>
                  </a:moveTo>
                  <a:lnTo>
                    <a:pt x="144144" y="0"/>
                  </a:lnTo>
                  <a:lnTo>
                    <a:pt x="98581" y="7349"/>
                  </a:lnTo>
                  <a:lnTo>
                    <a:pt x="59011" y="27813"/>
                  </a:lnTo>
                  <a:lnTo>
                    <a:pt x="27809" y="59017"/>
                  </a:lnTo>
                  <a:lnTo>
                    <a:pt x="7347" y="98586"/>
                  </a:lnTo>
                  <a:lnTo>
                    <a:pt x="0" y="144145"/>
                  </a:lnTo>
                  <a:lnTo>
                    <a:pt x="0" y="287858"/>
                  </a:lnTo>
                  <a:lnTo>
                    <a:pt x="7347" y="333417"/>
                  </a:lnTo>
                  <a:lnTo>
                    <a:pt x="27809" y="372985"/>
                  </a:lnTo>
                  <a:lnTo>
                    <a:pt x="59011" y="404189"/>
                  </a:lnTo>
                  <a:lnTo>
                    <a:pt x="98581" y="424654"/>
                  </a:lnTo>
                  <a:lnTo>
                    <a:pt x="144144" y="432003"/>
                  </a:lnTo>
                  <a:lnTo>
                    <a:pt x="1690751" y="432003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8717" y="2245282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0196" y="2281349"/>
            <a:ext cx="993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165,99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1866" y="1940971"/>
            <a:ext cx="1169035" cy="72263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489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200" b="1" spc="-55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15,8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11995" y="5531246"/>
            <a:ext cx="6129655" cy="6121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1900" b="1" spc="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2023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году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банки</a:t>
            </a:r>
            <a:r>
              <a:rPr sz="1900" b="1" spc="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предотвратили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34,8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chemeClr val="bg1"/>
                </a:solidFill>
                <a:latin typeface="Arial"/>
                <a:cs typeface="Arial"/>
              </a:rPr>
              <a:t>млн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мошеннических</a:t>
            </a:r>
            <a:r>
              <a:rPr sz="1900" b="1" spc="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операций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5,8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трлн</a:t>
            </a:r>
            <a:r>
              <a:rPr sz="1900" b="1" spc="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Arial"/>
                <a:cs typeface="Arial"/>
              </a:rPr>
              <a:t>рублей</a:t>
            </a:r>
            <a:endParaRPr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9071" y="6486028"/>
            <a:ext cx="297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ФИЗИЧЕСКИЕ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ЮРИДИЧЕСКИЕ</a:t>
            </a:r>
            <a:r>
              <a:rPr sz="1200" b="1" spc="-20" dirty="0">
                <a:latin typeface="Arial"/>
                <a:cs typeface="Arial"/>
              </a:rPr>
              <a:t> ЛИЦА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40231" y="4737564"/>
            <a:ext cx="2929890" cy="432434"/>
            <a:chOff x="2440231" y="4737564"/>
            <a:chExt cx="2929890" cy="432434"/>
          </a:xfrm>
        </p:grpSpPr>
        <p:sp>
          <p:nvSpPr>
            <p:cNvPr id="48" name="object 48"/>
            <p:cNvSpPr/>
            <p:nvPr/>
          </p:nvSpPr>
          <p:spPr>
            <a:xfrm>
              <a:off x="2528917" y="47375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63" y="7243"/>
                  </a:lnTo>
                  <a:lnTo>
                    <a:pt x="58166" y="27412"/>
                  </a:lnTo>
                  <a:lnTo>
                    <a:pt x="27412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2" y="373841"/>
                  </a:lnTo>
                  <a:lnTo>
                    <a:pt x="58166" y="404593"/>
                  </a:lnTo>
                  <a:lnTo>
                    <a:pt x="97163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0231" y="4737564"/>
              <a:ext cx="986790" cy="432434"/>
            </a:xfrm>
            <a:custGeom>
              <a:avLst/>
              <a:gdLst/>
              <a:ahLst/>
              <a:cxnLst/>
              <a:rect l="l" t="t" r="r" b="b"/>
              <a:pathLst>
                <a:path w="986789" h="432435">
                  <a:moveTo>
                    <a:pt x="986269" y="0"/>
                  </a:moveTo>
                  <a:lnTo>
                    <a:pt x="149859" y="0"/>
                  </a:lnTo>
                  <a:lnTo>
                    <a:pt x="102492" y="7641"/>
                  </a:lnTo>
                  <a:lnTo>
                    <a:pt x="61354" y="28918"/>
                  </a:lnTo>
                  <a:lnTo>
                    <a:pt x="28914" y="61362"/>
                  </a:lnTo>
                  <a:lnTo>
                    <a:pt x="7639" y="102503"/>
                  </a:lnTo>
                  <a:lnTo>
                    <a:pt x="0" y="149872"/>
                  </a:lnTo>
                  <a:lnTo>
                    <a:pt x="0" y="282143"/>
                  </a:lnTo>
                  <a:lnTo>
                    <a:pt x="7639" y="329510"/>
                  </a:lnTo>
                  <a:lnTo>
                    <a:pt x="28914" y="370648"/>
                  </a:lnTo>
                  <a:lnTo>
                    <a:pt x="61354" y="403089"/>
                  </a:lnTo>
                  <a:lnTo>
                    <a:pt x="102492" y="424363"/>
                  </a:lnTo>
                  <a:lnTo>
                    <a:pt x="149859" y="432003"/>
                  </a:lnTo>
                  <a:lnTo>
                    <a:pt x="986269" y="432003"/>
                  </a:lnTo>
                  <a:lnTo>
                    <a:pt x="986269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440230" y="4108558"/>
            <a:ext cx="2874645" cy="432434"/>
            <a:chOff x="2440230" y="4108558"/>
            <a:chExt cx="2874645" cy="432434"/>
          </a:xfrm>
        </p:grpSpPr>
        <p:sp>
          <p:nvSpPr>
            <p:cNvPr id="51" name="object 51"/>
            <p:cNvSpPr/>
            <p:nvPr/>
          </p:nvSpPr>
          <p:spPr>
            <a:xfrm>
              <a:off x="2473892" y="4108558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3"/>
                  </a:lnTo>
                  <a:lnTo>
                    <a:pt x="27413" y="58169"/>
                  </a:lnTo>
                  <a:lnTo>
                    <a:pt x="7243" y="97170"/>
                  </a:lnTo>
                  <a:lnTo>
                    <a:pt x="0" y="142074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74"/>
                  </a:lnTo>
                  <a:lnTo>
                    <a:pt x="2833468" y="97170"/>
                  </a:lnTo>
                  <a:lnTo>
                    <a:pt x="2813301" y="58169"/>
                  </a:lnTo>
                  <a:lnTo>
                    <a:pt x="2782549" y="27413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0230" y="4108558"/>
              <a:ext cx="1169035" cy="432434"/>
            </a:xfrm>
            <a:custGeom>
              <a:avLst/>
              <a:gdLst/>
              <a:ahLst/>
              <a:cxnLst/>
              <a:rect l="l" t="t" r="r" b="b"/>
              <a:pathLst>
                <a:path w="1169035" h="432435">
                  <a:moveTo>
                    <a:pt x="1168996" y="0"/>
                  </a:moveTo>
                  <a:lnTo>
                    <a:pt x="136436" y="0"/>
                  </a:lnTo>
                  <a:lnTo>
                    <a:pt x="93312" y="6955"/>
                  </a:lnTo>
                  <a:lnTo>
                    <a:pt x="55859" y="26324"/>
                  </a:lnTo>
                  <a:lnTo>
                    <a:pt x="26324" y="55859"/>
                  </a:lnTo>
                  <a:lnTo>
                    <a:pt x="6955" y="93312"/>
                  </a:lnTo>
                  <a:lnTo>
                    <a:pt x="0" y="136436"/>
                  </a:lnTo>
                  <a:lnTo>
                    <a:pt x="0" y="295567"/>
                  </a:lnTo>
                  <a:lnTo>
                    <a:pt x="6955" y="338690"/>
                  </a:lnTo>
                  <a:lnTo>
                    <a:pt x="26324" y="376143"/>
                  </a:lnTo>
                  <a:lnTo>
                    <a:pt x="55859" y="405678"/>
                  </a:lnTo>
                  <a:lnTo>
                    <a:pt x="93312" y="425047"/>
                  </a:lnTo>
                  <a:lnTo>
                    <a:pt x="136436" y="432003"/>
                  </a:lnTo>
                  <a:lnTo>
                    <a:pt x="1168996" y="432003"/>
                  </a:lnTo>
                  <a:lnTo>
                    <a:pt x="1168996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271868" y="4775664"/>
            <a:ext cx="2929890" cy="432434"/>
            <a:chOff x="6271868" y="4775664"/>
            <a:chExt cx="2929890" cy="432434"/>
          </a:xfrm>
        </p:grpSpPr>
        <p:sp>
          <p:nvSpPr>
            <p:cNvPr id="54" name="object 54"/>
            <p:cNvSpPr/>
            <p:nvPr/>
          </p:nvSpPr>
          <p:spPr>
            <a:xfrm>
              <a:off x="6360558" y="47756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1868" y="4775664"/>
              <a:ext cx="588645" cy="432434"/>
            </a:xfrm>
            <a:custGeom>
              <a:avLst/>
              <a:gdLst/>
              <a:ahLst/>
              <a:cxnLst/>
              <a:rect l="l" t="t" r="r" b="b"/>
              <a:pathLst>
                <a:path w="588645" h="432435">
                  <a:moveTo>
                    <a:pt x="588060" y="0"/>
                  </a:moveTo>
                  <a:lnTo>
                    <a:pt x="144183" y="0"/>
                  </a:lnTo>
                  <a:lnTo>
                    <a:pt x="98610" y="7350"/>
                  </a:lnTo>
                  <a:lnTo>
                    <a:pt x="59030" y="27818"/>
                  </a:lnTo>
                  <a:lnTo>
                    <a:pt x="27819" y="59028"/>
                  </a:lnTo>
                  <a:lnTo>
                    <a:pt x="7350" y="98604"/>
                  </a:lnTo>
                  <a:lnTo>
                    <a:pt x="0" y="144170"/>
                  </a:lnTo>
                  <a:lnTo>
                    <a:pt x="0" y="287832"/>
                  </a:lnTo>
                  <a:lnTo>
                    <a:pt x="7350" y="333399"/>
                  </a:lnTo>
                  <a:lnTo>
                    <a:pt x="27819" y="372975"/>
                  </a:lnTo>
                  <a:lnTo>
                    <a:pt x="59030" y="404184"/>
                  </a:lnTo>
                  <a:lnTo>
                    <a:pt x="98610" y="424652"/>
                  </a:lnTo>
                  <a:lnTo>
                    <a:pt x="144183" y="432003"/>
                  </a:lnTo>
                  <a:lnTo>
                    <a:pt x="588060" y="432003"/>
                  </a:lnTo>
                  <a:lnTo>
                    <a:pt x="588060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271871" y="4161497"/>
            <a:ext cx="2874645" cy="432434"/>
            <a:chOff x="6271871" y="4161497"/>
            <a:chExt cx="2874645" cy="432434"/>
          </a:xfrm>
        </p:grpSpPr>
        <p:sp>
          <p:nvSpPr>
            <p:cNvPr id="57" name="object 57"/>
            <p:cNvSpPr/>
            <p:nvPr/>
          </p:nvSpPr>
          <p:spPr>
            <a:xfrm>
              <a:off x="6305534" y="4161497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1871" y="4161497"/>
              <a:ext cx="962660" cy="432434"/>
            </a:xfrm>
            <a:custGeom>
              <a:avLst/>
              <a:gdLst/>
              <a:ahLst/>
              <a:cxnLst/>
              <a:rect l="l" t="t" r="r" b="b"/>
              <a:pathLst>
                <a:path w="962659" h="432435">
                  <a:moveTo>
                    <a:pt x="962634" y="0"/>
                  </a:moveTo>
                  <a:lnTo>
                    <a:pt x="137706" y="0"/>
                  </a:lnTo>
                  <a:lnTo>
                    <a:pt x="94182" y="7020"/>
                  </a:lnTo>
                  <a:lnTo>
                    <a:pt x="56380" y="26570"/>
                  </a:lnTo>
                  <a:lnTo>
                    <a:pt x="26570" y="56380"/>
                  </a:lnTo>
                  <a:lnTo>
                    <a:pt x="7020" y="94182"/>
                  </a:lnTo>
                  <a:lnTo>
                    <a:pt x="0" y="137706"/>
                  </a:lnTo>
                  <a:lnTo>
                    <a:pt x="0" y="294297"/>
                  </a:lnTo>
                  <a:lnTo>
                    <a:pt x="7020" y="337825"/>
                  </a:lnTo>
                  <a:lnTo>
                    <a:pt x="26570" y="375627"/>
                  </a:lnTo>
                  <a:lnTo>
                    <a:pt x="56380" y="405436"/>
                  </a:lnTo>
                  <a:lnTo>
                    <a:pt x="94182" y="424983"/>
                  </a:lnTo>
                  <a:lnTo>
                    <a:pt x="137706" y="432003"/>
                  </a:lnTo>
                  <a:lnTo>
                    <a:pt x="962634" y="432003"/>
                  </a:lnTo>
                  <a:lnTo>
                    <a:pt x="962634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48717" y="2856247"/>
            <a:ext cx="67564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300" b="1" spc="-20" dirty="0">
                <a:latin typeface="Arial"/>
                <a:cs typeface="Arial"/>
              </a:rPr>
              <a:t>2021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300" b="1" spc="-20" dirty="0">
                <a:latin typeface="Arial"/>
                <a:cs typeface="Arial"/>
              </a:rPr>
              <a:t>2020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300" b="1" spc="-2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60196" y="4151237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773,27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60196" y="4781919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576,57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51860" y="479019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51860" y="3384845"/>
            <a:ext cx="606425" cy="115697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34318" y="6404401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>
                <a:moveTo>
                  <a:pt x="0" y="0"/>
                </a:moveTo>
                <a:lnTo>
                  <a:pt x="1602841" y="0"/>
                </a:lnTo>
              </a:path>
            </a:pathLst>
          </a:custGeom>
          <a:ln w="7327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255903" y="5474409"/>
            <a:ext cx="7856956" cy="762093"/>
          </a:xfrm>
          <a:prstGeom prst="roundRect">
            <a:avLst>
              <a:gd name="adj" fmla="val 21891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object 27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818562" y="5262299"/>
            <a:ext cx="730272" cy="730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2529" y="2861412"/>
            <a:ext cx="207200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dirty="0">
                <a:latin typeface="Arial"/>
                <a:cs typeface="Arial"/>
              </a:rPr>
              <a:t>ПЕНСИОННОГО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ФОНДА </a:t>
            </a:r>
            <a:r>
              <a:rPr sz="1200" b="1" dirty="0">
                <a:latin typeface="Arial"/>
                <a:cs typeface="Arial"/>
              </a:rPr>
              <a:t>(СОЦИАЛЬНОЙ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СЛУЖБЫ)»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582" y="5363058"/>
            <a:ext cx="131000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«МЕДИЦИНСКИЙ </a:t>
            </a:r>
            <a:r>
              <a:rPr sz="1200" b="1" spc="-25" dirty="0">
                <a:latin typeface="Arial"/>
                <a:cs typeface="Arial"/>
              </a:rPr>
              <a:t>РАБОТНИК»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4076174" y="1889420"/>
            <a:ext cx="7529028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0639" y="2001923"/>
            <a:ext cx="6111240" cy="19812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608330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Arial"/>
                <a:cs typeface="Arial"/>
              </a:rPr>
              <a:t>«Вам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социальная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выплата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приказу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Президента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РФ»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940"/>
              </a:spcBef>
            </a:pPr>
            <a:r>
              <a:rPr sz="2500" spc="-10" dirty="0">
                <a:latin typeface="Arial"/>
                <a:cs typeface="Arial"/>
              </a:rPr>
              <a:t>Негосударственный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пенсионный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фонд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60"/>
              </a:spcBef>
            </a:pPr>
            <a:r>
              <a:rPr sz="2500" spc="-10" dirty="0">
                <a:latin typeface="Arial"/>
                <a:cs typeface="Arial"/>
              </a:rPr>
              <a:t>«Незабудка»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качестве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поддержки </a:t>
            </a:r>
            <a:r>
              <a:rPr sz="2500" dirty="0">
                <a:latin typeface="Arial"/>
                <a:cs typeface="Arial"/>
              </a:rPr>
              <a:t>пенсионеров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счет…»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9364" y="4600026"/>
            <a:ext cx="778192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«Вы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сдавали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нас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анализы.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результатам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требуется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лечение»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60"/>
              </a:spcBef>
            </a:pPr>
            <a:r>
              <a:rPr sz="2500" dirty="0">
                <a:latin typeface="Arial"/>
                <a:cs typeface="Arial"/>
              </a:rPr>
              <a:t>«В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нашей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аптеке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появилось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дефицитное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лекарство.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скидка»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1" name="object 11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8" name="object 28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"/>
          <p:cNvSpPr txBox="1"/>
          <p:nvPr/>
        </p:nvSpPr>
        <p:spPr>
          <a:xfrm>
            <a:off x="582984" y="2866207"/>
            <a:ext cx="138239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200" b="1" spc="-10" dirty="0">
                <a:latin typeface="Arial"/>
                <a:cs typeface="Arial"/>
              </a:rPr>
              <a:t>«ЛЖЕСОТРУДНИК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spc="-10" dirty="0">
                <a:latin typeface="Arial"/>
                <a:cs typeface="Arial"/>
              </a:rPr>
              <a:t>БАНКА»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"/>
          <p:cNvSpPr txBox="1"/>
          <p:nvPr/>
        </p:nvSpPr>
        <p:spPr>
          <a:xfrm>
            <a:off x="1480925" y="5324114"/>
            <a:ext cx="126936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3585">
              <a:lnSpc>
                <a:spcPct val="118100"/>
              </a:lnSpc>
              <a:spcBef>
                <a:spcPts val="100"/>
              </a:spcBef>
            </a:pPr>
            <a:r>
              <a:rPr sz="1200" b="1" spc="-40" dirty="0">
                <a:latin typeface="Arial"/>
                <a:cs typeface="Arial"/>
              </a:rPr>
              <a:t>«ДРУГ, </a:t>
            </a:r>
            <a:r>
              <a:rPr sz="1200" b="1" spc="-10" dirty="0">
                <a:latin typeface="Arial"/>
                <a:cs typeface="Arial"/>
              </a:rPr>
              <a:t>РОДСТВЕННИК»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6"/>
          <p:cNvSpPr/>
          <p:nvPr/>
        </p:nvSpPr>
        <p:spPr>
          <a:xfrm>
            <a:off x="2046464" y="1872228"/>
            <a:ext cx="9558737" cy="2224337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8"/>
          <p:cNvSpPr txBox="1"/>
          <p:nvPr/>
        </p:nvSpPr>
        <p:spPr>
          <a:xfrm>
            <a:off x="2663317" y="2125526"/>
            <a:ext cx="8020684" cy="1473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00" dirty="0">
                <a:latin typeface="Arial"/>
                <a:cs typeface="Arial"/>
              </a:rPr>
              <a:t>«С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карты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пытаются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деньги»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«Ваша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карта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(счет)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заблокирована»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подозрительная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3405505" y="4622800"/>
            <a:ext cx="7033895" cy="16256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1273810">
              <a:lnSpc>
                <a:spcPts val="2800"/>
              </a:lnSpc>
              <a:spcBef>
                <a:spcPts val="359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попал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аварию,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ему</a:t>
            </a:r>
            <a:r>
              <a:rPr sz="2500" spc="-10" dirty="0">
                <a:latin typeface="Arial"/>
                <a:cs typeface="Arial"/>
              </a:rPr>
              <a:t> срочно требуется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дорогостоящее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00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только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что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ДТП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сбил </a:t>
            </a:r>
            <a:r>
              <a:rPr sz="2500" dirty="0">
                <a:latin typeface="Arial"/>
                <a:cs typeface="Arial"/>
              </a:rPr>
              <a:t>человека.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Я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помочь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избежать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наказания»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45" name="object 21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46" name="object 22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3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49" name="object 25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6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7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8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9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30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55" name="object 31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2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3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4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5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6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555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4"/>
          <p:cNvSpPr txBox="1"/>
          <p:nvPr/>
        </p:nvSpPr>
        <p:spPr>
          <a:xfrm>
            <a:off x="76200" y="5396271"/>
            <a:ext cx="2751455" cy="902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«ПРЕДСТАВИТЕЛЬ </a:t>
            </a:r>
            <a:r>
              <a:rPr sz="1200" b="1" spc="-25" dirty="0">
                <a:latin typeface="Arial"/>
                <a:cs typeface="Arial"/>
              </a:rPr>
              <a:t>ПРАВООХРАНИТЕЛЬНЫХ</a:t>
            </a:r>
            <a:r>
              <a:rPr sz="1200" b="1" spc="95" dirty="0">
                <a:latin typeface="Arial"/>
                <a:cs typeface="Arial"/>
              </a:rPr>
              <a:t> </a:t>
            </a:r>
            <a:endParaRPr lang="ru-RU" sz="1200" b="1" spc="95" dirty="0" smtClean="0">
              <a:latin typeface="Arial"/>
              <a:cs typeface="Arial"/>
            </a:endParaRPr>
          </a:p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 smtClean="0">
                <a:latin typeface="Arial"/>
                <a:cs typeface="Arial"/>
              </a:rPr>
              <a:t>ОРГАНОВ</a:t>
            </a:r>
            <a:endParaRPr sz="1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latin typeface="Arial"/>
                <a:cs typeface="Arial"/>
              </a:rPr>
              <a:t>(МВД,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ФСБ,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СК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РФ)»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5"/>
          <p:cNvSpPr txBox="1"/>
          <p:nvPr/>
        </p:nvSpPr>
        <p:spPr>
          <a:xfrm>
            <a:off x="3424578" y="4470614"/>
            <a:ext cx="742505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«Следователь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Следственного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комитета.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Вы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являетесь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свидетелем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уголовному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делу»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</a:pPr>
            <a:r>
              <a:rPr sz="2500" dirty="0">
                <a:latin typeface="Arial"/>
                <a:cs typeface="Arial"/>
              </a:rPr>
              <a:t>«Иванов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В.В.,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капитан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полиции.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вашему </a:t>
            </a:r>
            <a:r>
              <a:rPr sz="2500" dirty="0">
                <a:latin typeface="Arial"/>
                <a:cs typeface="Arial"/>
              </a:rPr>
              <a:t>паспорту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оформлен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кредит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указана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карта. </a:t>
            </a:r>
            <a:r>
              <a:rPr sz="2500" dirty="0">
                <a:latin typeface="Arial"/>
                <a:cs typeface="Arial"/>
              </a:rPr>
              <a:t>Нам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необходимо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уточнить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реквизиты»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2" name="object 7"/>
          <p:cNvSpPr txBox="1"/>
          <p:nvPr/>
        </p:nvSpPr>
        <p:spPr>
          <a:xfrm>
            <a:off x="833751" y="2895879"/>
            <a:ext cx="143891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spc="-10" dirty="0">
                <a:latin typeface="Arial"/>
                <a:cs typeface="Arial"/>
              </a:rPr>
              <a:t>ЦЕНТРОБАНКА </a:t>
            </a:r>
            <a:r>
              <a:rPr sz="1200" b="1" dirty="0">
                <a:latin typeface="Arial"/>
                <a:cs typeface="Arial"/>
              </a:rPr>
              <a:t>(БАНКА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РОССИИ)»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8"/>
          <p:cNvSpPr/>
          <p:nvPr/>
        </p:nvSpPr>
        <p:spPr>
          <a:xfrm>
            <a:off x="2285709" y="1838741"/>
            <a:ext cx="9319493" cy="2251724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9"/>
          <p:cNvSpPr txBox="1"/>
          <p:nvPr/>
        </p:nvSpPr>
        <p:spPr>
          <a:xfrm>
            <a:off x="2812230" y="2218890"/>
            <a:ext cx="86804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сомнительная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5" name="object 10"/>
          <p:cNvSpPr txBox="1"/>
          <p:nvPr/>
        </p:nvSpPr>
        <p:spPr>
          <a:xfrm>
            <a:off x="2812230" y="2705100"/>
            <a:ext cx="793242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Для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сохранности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денег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нужно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на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«безопасный»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(«специальный»)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счет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Центробанке»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66" name="object 11"/>
          <p:cNvGrpSpPr/>
          <p:nvPr/>
        </p:nvGrpSpPr>
        <p:grpSpPr>
          <a:xfrm>
            <a:off x="1818426" y="4376958"/>
            <a:ext cx="877569" cy="1018540"/>
            <a:chOff x="2204923" y="4376958"/>
            <a:chExt cx="877569" cy="1018540"/>
          </a:xfrm>
        </p:grpSpPr>
        <p:sp>
          <p:nvSpPr>
            <p:cNvPr id="67" name="object 12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3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4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5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72" name="object 17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74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75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76" name="object 21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2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3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4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5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grpSp>
        <p:nvGrpSpPr>
          <p:cNvPr id="82" name="object 38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83" name="object 39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40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41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42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43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70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628" y="1066800"/>
            <a:ext cx="6151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spc="-25" dirty="0"/>
              <a:t> </a:t>
            </a:r>
            <a:r>
              <a:rPr dirty="0"/>
              <a:t>ИНЖЕНЕРИЯ</a:t>
            </a:r>
            <a:r>
              <a:rPr spc="-15" dirty="0"/>
              <a:t> </a:t>
            </a:r>
            <a:r>
              <a:rPr lang="ru-RU" dirty="0" smtClean="0"/>
              <a:t>–</a:t>
            </a:r>
            <a:r>
              <a:rPr spc="-15" dirty="0" smtClean="0"/>
              <a:t> </a:t>
            </a:r>
            <a:r>
              <a:rPr spc="-25" dirty="0" smtClean="0"/>
              <a:t>ЗЛО</a:t>
            </a:r>
            <a:endParaRPr spc="-25" dirty="0"/>
          </a:p>
        </p:txBody>
      </p:sp>
      <p:grpSp>
        <p:nvGrpSpPr>
          <p:cNvPr id="4" name="object 4"/>
          <p:cNvGrpSpPr/>
          <p:nvPr/>
        </p:nvGrpSpPr>
        <p:grpSpPr>
          <a:xfrm>
            <a:off x="1263033" y="3101823"/>
            <a:ext cx="382905" cy="382905"/>
            <a:chOff x="707864" y="3102766"/>
            <a:chExt cx="382905" cy="382905"/>
          </a:xfrm>
        </p:grpSpPr>
        <p:sp>
          <p:nvSpPr>
            <p:cNvPr id="5" name="object 5"/>
            <p:cNvSpPr/>
            <p:nvPr/>
          </p:nvSpPr>
          <p:spPr>
            <a:xfrm>
              <a:off x="707864" y="310276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72" y="3175317"/>
              <a:ext cx="103835" cy="2373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263033" y="3758037"/>
            <a:ext cx="382905" cy="382905"/>
            <a:chOff x="707864" y="3758980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707864" y="375898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49" y="3831526"/>
              <a:ext cx="158813" cy="23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254588" y="4442393"/>
            <a:ext cx="382905" cy="382905"/>
            <a:chOff x="699419" y="4443336"/>
            <a:chExt cx="382905" cy="382905"/>
          </a:xfrm>
        </p:grpSpPr>
        <p:sp>
          <p:nvSpPr>
            <p:cNvPr id="11" name="object 11"/>
            <p:cNvSpPr/>
            <p:nvPr/>
          </p:nvSpPr>
          <p:spPr>
            <a:xfrm>
              <a:off x="699419" y="444333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02" y="4513866"/>
              <a:ext cx="157035" cy="2413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4463" y="1343482"/>
            <a:ext cx="4743430" cy="38929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06103" y="3934501"/>
            <a:ext cx="24637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4679" y="1732061"/>
            <a:ext cx="562927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endParaRPr sz="2000" dirty="0">
              <a:latin typeface="Arial"/>
              <a:cs typeface="Arial"/>
            </a:endParaRPr>
          </a:p>
          <a:p>
            <a:pPr marL="12700" marR="1663700">
              <a:lnSpc>
                <a:spcPts val="2300"/>
              </a:lnSpc>
              <a:spcBef>
                <a:spcPts val="11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Они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обычно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используют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приемы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методы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 marL="720725" marR="1192530">
              <a:lnSpc>
                <a:spcPts val="2400"/>
              </a:lnSpc>
            </a:pPr>
            <a:r>
              <a:rPr lang="ru-RU"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dirty="0" err="1" smtClean="0">
                <a:solidFill>
                  <a:srgbClr val="202124"/>
                </a:solidFill>
                <a:latin typeface="Arial"/>
                <a:cs typeface="Arial"/>
              </a:rPr>
              <a:t>бман</a:t>
            </a:r>
            <a:r>
              <a:rPr sz="2000" b="1" spc="-45" dirty="0" smtClean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0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злоупотребление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000" dirty="0">
              <a:latin typeface="Arial"/>
              <a:cs typeface="Arial"/>
            </a:endParaRPr>
          </a:p>
          <a:p>
            <a:pPr marL="720725">
              <a:lnSpc>
                <a:spcPct val="100000"/>
              </a:lnSpc>
              <a:spcBef>
                <a:spcPts val="1685"/>
              </a:spcBef>
            </a:pPr>
            <a:r>
              <a:rPr lang="ru-RU" sz="2000" b="1" spc="-10" dirty="0">
                <a:solidFill>
                  <a:srgbClr val="202124"/>
                </a:solidFill>
                <a:latin typeface="Arial"/>
                <a:cs typeface="Arial"/>
              </a:rPr>
              <a:t>п</a:t>
            </a:r>
            <a:r>
              <a:rPr sz="2000" b="1" spc="-10" dirty="0" err="1" smtClean="0">
                <a:solidFill>
                  <a:srgbClr val="202124"/>
                </a:solidFill>
                <a:latin typeface="Arial"/>
                <a:cs typeface="Arial"/>
              </a:rPr>
              <a:t>сихологическое</a:t>
            </a:r>
            <a:r>
              <a:rPr sz="2000" b="1" spc="-80" dirty="0" smtClean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52480" y="4450420"/>
            <a:ext cx="917130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430213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202124"/>
                </a:solidFill>
                <a:latin typeface="Arial"/>
                <a:cs typeface="Arial"/>
              </a:rPr>
              <a:t>м</a:t>
            </a:r>
            <a:r>
              <a:rPr sz="2000" b="1" spc="-10" dirty="0" err="1" smtClean="0">
                <a:solidFill>
                  <a:srgbClr val="202124"/>
                </a:solidFill>
                <a:latin typeface="Arial"/>
                <a:cs typeface="Arial"/>
              </a:rPr>
              <a:t>анипулирование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Arial"/>
              <a:cs typeface="Arial"/>
            </a:endParaRPr>
          </a:p>
          <a:p>
            <a:pPr marL="526415" marR="5080">
              <a:lnSpc>
                <a:spcPct val="100899"/>
              </a:lnSpc>
              <a:spcBef>
                <a:spcPts val="5"/>
              </a:spcBef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sz="19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расстается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которые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злоумышленникам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хищения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денег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55903" y="5239925"/>
            <a:ext cx="10328402" cy="1326008"/>
          </a:xfrm>
          <a:prstGeom prst="roundRect">
            <a:avLst>
              <a:gd name="adj" fmla="val 21891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object 27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724214" y="512029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414" y="1066800"/>
            <a:ext cx="8918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ФОРМУЛА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УСПЕХА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ТЕЛЕФОННЫХ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МОШЕННИКОВ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2932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418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1436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796" y="3840833"/>
            <a:ext cx="1991360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9530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37314" y="1957706"/>
            <a:ext cx="1558290" cy="1822450"/>
            <a:chOff x="1537314" y="2131871"/>
            <a:chExt cx="1558290" cy="1822450"/>
          </a:xfrm>
        </p:grpSpPr>
        <p:sp>
          <p:nvSpPr>
            <p:cNvPr id="8" name="object 8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59734" y="3840845"/>
            <a:ext cx="9709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079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яркие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эмоции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2503" y="1905000"/>
            <a:ext cx="1521460" cy="1878964"/>
            <a:chOff x="4172503" y="2079165"/>
            <a:chExt cx="1521460" cy="1878964"/>
          </a:xfrm>
        </p:grpSpPr>
        <p:sp>
          <p:nvSpPr>
            <p:cNvPr id="12" name="object 12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95392" y="3840845"/>
            <a:ext cx="224472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848" y="4466046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098031"/>
            <a:ext cx="1600607" cy="15585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820828" y="1960822"/>
            <a:ext cx="1857375" cy="1722120"/>
            <a:chOff x="6820828" y="2134987"/>
            <a:chExt cx="1857375" cy="1722120"/>
          </a:xfrm>
        </p:grpSpPr>
        <p:sp>
          <p:nvSpPr>
            <p:cNvPr id="19" name="object 19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7034" y="3840833"/>
            <a:ext cx="146367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37515" marR="5080" indent="-4254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5727" y="5288915"/>
            <a:ext cx="6802755" cy="1111885"/>
          </a:xfrm>
          <a:custGeom>
            <a:avLst/>
            <a:gdLst/>
            <a:ahLst/>
            <a:cxnLst/>
            <a:rect l="l" t="t" r="r" b="b"/>
            <a:pathLst>
              <a:path w="6802755" h="1111885">
                <a:moveTo>
                  <a:pt x="6385293" y="0"/>
                </a:moveTo>
                <a:lnTo>
                  <a:pt x="417258" y="0"/>
                </a:lnTo>
                <a:lnTo>
                  <a:pt x="404609" y="416750"/>
                </a:lnTo>
                <a:lnTo>
                  <a:pt x="63220" y="405168"/>
                </a:lnTo>
                <a:lnTo>
                  <a:pt x="0" y="1099743"/>
                </a:lnTo>
                <a:lnTo>
                  <a:pt x="6802551" y="1111313"/>
                </a:lnTo>
                <a:lnTo>
                  <a:pt x="6802551" y="474624"/>
                </a:lnTo>
                <a:lnTo>
                  <a:pt x="6473799" y="474624"/>
                </a:lnTo>
                <a:lnTo>
                  <a:pt x="6385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5391" y="5379585"/>
            <a:ext cx="582358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sz="2900" b="1" spc="-10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	</a:t>
            </a:r>
            <a:r>
              <a:rPr sz="3500" b="1" spc="-20" dirty="0">
                <a:solidFill>
                  <a:srgbClr val="9ECE67"/>
                </a:solidFill>
                <a:latin typeface="Arial"/>
                <a:cs typeface="Arial"/>
              </a:rPr>
              <a:t>ВСЁ,</a:t>
            </a:r>
            <a:endParaRPr sz="3500">
              <a:latin typeface="Arial"/>
              <a:cs typeface="Arial"/>
            </a:endParaRPr>
          </a:p>
          <a:p>
            <a:pPr marL="635" algn="ctr">
              <a:lnSpc>
                <a:spcPts val="3180"/>
              </a:lnSpc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sz="2900" b="1" spc="-5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sz="2900" b="1" spc="-4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009008" y="3173554"/>
            <a:ext cx="73025" cy="840105"/>
            <a:chOff x="1009008" y="2842637"/>
            <a:chExt cx="73025" cy="840105"/>
          </a:xfrm>
        </p:grpSpPr>
        <p:sp>
          <p:nvSpPr>
            <p:cNvPr id="22" name="object 22"/>
            <p:cNvSpPr/>
            <p:nvPr/>
          </p:nvSpPr>
          <p:spPr>
            <a:xfrm>
              <a:off x="1045425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08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890173" y="3173554"/>
            <a:ext cx="73025" cy="840105"/>
            <a:chOff x="7890173" y="2770144"/>
            <a:chExt cx="73025" cy="840105"/>
          </a:xfrm>
        </p:grpSpPr>
        <p:sp>
          <p:nvSpPr>
            <p:cNvPr id="27" name="object 27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object 29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object 30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98079" y="1066800"/>
            <a:ext cx="859155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/>
              <a:t>ЭМОЦИИ,</a:t>
            </a:r>
            <a:r>
              <a:rPr spc="-100" dirty="0"/>
              <a:t> </a:t>
            </a:r>
            <a:r>
              <a:rPr dirty="0"/>
              <a:t>КОТОРЫЕ</a:t>
            </a:r>
            <a:r>
              <a:rPr spc="-100" dirty="0"/>
              <a:t> </a:t>
            </a:r>
            <a:r>
              <a:rPr dirty="0"/>
              <a:t>ВЫЗЫВАЕТ</a:t>
            </a:r>
            <a:r>
              <a:rPr spc="-95" dirty="0"/>
              <a:t> </a:t>
            </a:r>
            <a:r>
              <a:rPr spc="-10" dirty="0"/>
              <a:t>ИНФОРМАЦИЯ </a:t>
            </a:r>
            <a:r>
              <a:rPr dirty="0"/>
              <a:t>ОТ ТЕЛЕФОННЫХ </a:t>
            </a:r>
            <a:r>
              <a:rPr spc="-10" dirty="0"/>
              <a:t>МОШЕННИКОВ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2271" y="2669046"/>
            <a:ext cx="971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0865" algn="l"/>
              </a:tabLst>
            </a:pPr>
            <a:r>
              <a:rPr lang="ru-RU" sz="2400" b="1" spc="-10" dirty="0" smtClean="0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lang="ru-RU" sz="2400" b="1" dirty="0" smtClean="0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lang="ru-RU" sz="2400" b="1" spc="-35" dirty="0" smtClean="0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657" y="3148613"/>
            <a:ext cx="3137535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0575"/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радость надежда</a:t>
            </a:r>
            <a:endParaRPr lang="ru-RU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/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желание</a:t>
            </a:r>
            <a:r>
              <a:rPr lang="ru-RU" sz="1900" b="1" spc="-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получить</a:t>
            </a:r>
            <a:r>
              <a:rPr lang="ru-RU" sz="19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деньги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1569" y="3148613"/>
            <a:ext cx="1812289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4719"/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страх паника</a:t>
            </a:r>
            <a:endParaRPr lang="ru-RU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/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чувство</a:t>
            </a:r>
            <a:r>
              <a:rPr lang="ru-RU" sz="1900" b="1" spc="-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стыда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1438" y="2325095"/>
            <a:ext cx="11276330" cy="4228105"/>
            <a:chOff x="641438" y="2499227"/>
            <a:chExt cx="11276330" cy="4228105"/>
          </a:xfrm>
        </p:grpSpPr>
        <p:sp>
          <p:nvSpPr>
            <p:cNvPr id="36" name="object 36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3132" y="2499227"/>
              <a:ext cx="2854394" cy="360511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1438" y="4756786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0147" y="4814900"/>
            <a:ext cx="3286125" cy="129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«Вы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выиграли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крупную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сумму</a:t>
            </a:r>
            <a:r>
              <a:rPr sz="1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денег»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«Вам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положены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социальные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выплаты»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61594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«Пенсионный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фонд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рад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сообщить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вам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о</a:t>
            </a:r>
            <a:r>
              <a:rPr sz="14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перерасчете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вашей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пенсии,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вам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положена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выплата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размере…»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51563" y="4724400"/>
            <a:ext cx="3169285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«С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вашего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счета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списали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все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деньги»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248920">
              <a:lnSpc>
                <a:spcPct val="101200"/>
              </a:lnSpc>
              <a:spcBef>
                <a:spcPts val="495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«Ваш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родственник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попал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аварию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и сбил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человека»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«Вас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беспокоит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следователь Следственного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комитета,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участник уголовного</a:t>
            </a:r>
            <a:r>
              <a:rPr sz="1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дела»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258" y="1021328"/>
            <a:ext cx="617410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ЛЖЕСОТРУДНИКИ</a:t>
            </a:r>
            <a:r>
              <a:rPr spc="-150" dirty="0"/>
              <a:t> </a:t>
            </a:r>
            <a:r>
              <a:rPr spc="-20" dirty="0"/>
              <a:t>ЦЕНТРОБАНКА: </a:t>
            </a:r>
            <a:r>
              <a:rPr dirty="0"/>
              <a:t>ФАЛЬШИВЫЕ</a:t>
            </a:r>
            <a:r>
              <a:rPr spc="-40" dirty="0"/>
              <a:t> </a:t>
            </a:r>
            <a:r>
              <a:rPr spc="-10" dirty="0"/>
              <a:t>ДОКУМЕНТЫ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8038" y="1631185"/>
            <a:ext cx="10769600" cy="4930775"/>
            <a:chOff x="1098038" y="1631185"/>
            <a:chExt cx="10769600" cy="4930775"/>
          </a:xfrm>
        </p:grpSpPr>
        <p:sp>
          <p:nvSpPr>
            <p:cNvPr id="5" name="object 5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145015" y="0"/>
                  </a:moveTo>
                  <a:lnTo>
                    <a:pt x="0" y="264680"/>
                  </a:lnTo>
                  <a:lnTo>
                    <a:pt x="344182" y="4354372"/>
                  </a:lnTo>
                  <a:lnTo>
                    <a:pt x="3489210" y="4089679"/>
                  </a:lnTo>
                  <a:lnTo>
                    <a:pt x="314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489210" y="4089679"/>
                  </a:moveTo>
                  <a:lnTo>
                    <a:pt x="344182" y="4354372"/>
                  </a:lnTo>
                  <a:lnTo>
                    <a:pt x="0" y="264680"/>
                  </a:lnTo>
                  <a:lnTo>
                    <a:pt x="3145015" y="0"/>
                  </a:lnTo>
                  <a:lnTo>
                    <a:pt x="3489210" y="4089679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75" y="2210301"/>
              <a:ext cx="3445167" cy="4151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653</Words>
  <Application>Microsoft Office PowerPoint</Application>
  <PresentationFormat>Широкоэкранный</PresentationFormat>
  <Paragraphs>121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Презентация PowerPoint</vt:lpstr>
      <vt:lpstr>КИБЕРМОШЕННИЧЕСТВО: КОЛИЧЕСТВО ОПЕРАЦИЙ И УЩЕРБ</vt:lpstr>
      <vt:lpstr>ТЕЛЕФОННЫЕ МОШЕННИКИ: РАСПРОСТРАНЕННЫЕ СХЕМЫ</vt:lpstr>
      <vt:lpstr>ТЕЛЕФОННЫЕ МОШЕННИКИ: РАСПРОСТРАНЕННЫЕ СХЕМЫ</vt:lpstr>
      <vt:lpstr>ТЕЛЕФОННЫЕ МОШЕННИКИ: РАСПРОСТРАНЕННЫЕ СХЕМЫ</vt:lpstr>
      <vt:lpstr>СОЦИАЛЬНАЯ ИНЖЕНЕРИЯ – ЗЛО</vt:lpstr>
      <vt:lpstr>Презентация PowerPoint</vt:lpstr>
      <vt:lpstr>ЭМОЦИИ, КОТОРЫЕ ВЫЗЫВАЕТ ИНФОРМАЦИЯ ОТ ТЕЛЕФОННЫХ МОШЕННИКОВ</vt:lpstr>
      <vt:lpstr>ЛЖЕСОТРУДНИКИ ЦЕНТРОБАНКА: ФАЛЬШИВЫЕ ДОКУМЕНТЫ</vt:lpstr>
      <vt:lpstr>САЙТЫ, МАСКИРУЮЩИЕСЯ ПОД «ГОСУСЛУГИ»</vt:lpstr>
      <vt:lpstr>НОВОСТНОЙ ФИШИНГ</vt:lpstr>
      <vt:lpstr>ОБЩИЕ ПРАВИЛА ПОВЕДЕНИЯ С КИБЕРМОШЕННИКАМИ</vt:lpstr>
      <vt:lpstr>ОБЩИЕ ПРАВИЛА ПОВЕДЕНИЯ С КИБЕРМОШЕННИКАМИ</vt:lpstr>
      <vt:lpstr>КАК ПРОТИВОСТОЯТЬ ТЕЛЕФОННЫМ МОШЕННИКАМ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ариал_преза_2024_02</dc:title>
  <dc:creator>Черняева Виктория Владимировна</dc:creator>
  <cp:lastModifiedBy>Струкова Ольга Юрьевна</cp:lastModifiedBy>
  <cp:revision>14</cp:revision>
  <dcterms:created xsi:type="dcterms:W3CDTF">2024-03-05T15:47:11Z</dcterms:created>
  <dcterms:modified xsi:type="dcterms:W3CDTF">2024-09-05T07:17:26Z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2024-03-05T00:00:00Z</vt:filetime>
  </property>
</Properties>
</file>