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4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5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3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2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1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9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60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0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1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7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6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1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4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9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0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6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42" y="-985936"/>
            <a:ext cx="8186762" cy="18722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ПРОФИЛАКТИКА </a:t>
            </a: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 ВИЧ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\Desktop\профилактика ВИЧ\fdq-apocdbz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5" y="1268761"/>
            <a:ext cx="741682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063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0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520716" cy="14713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Симптомы страшной болезни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416824" cy="41180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2600" b="1" dirty="0" smtClean="0"/>
              <a:t>- лихорадка </a:t>
            </a:r>
            <a:r>
              <a:rPr lang="ru-RU" sz="2600" b="1" dirty="0"/>
              <a:t>невыясненной этиологии более 1 месяц (~38°C);</a:t>
            </a:r>
          </a:p>
          <a:p>
            <a:pPr marL="0" indent="0" algn="ctr">
              <a:buNone/>
            </a:pPr>
            <a:r>
              <a:rPr lang="ru-RU" sz="2600" b="1" dirty="0"/>
              <a:t>	 </a:t>
            </a:r>
            <a:r>
              <a:rPr lang="ru-RU" sz="2600" b="1" dirty="0" smtClean="0"/>
              <a:t>- общая </a:t>
            </a:r>
            <a:r>
              <a:rPr lang="ru-RU" sz="2600" b="1" dirty="0"/>
              <a:t>слабость; </a:t>
            </a:r>
          </a:p>
          <a:p>
            <a:pPr marL="0" indent="0" algn="ctr">
              <a:buNone/>
            </a:pPr>
            <a:r>
              <a:rPr lang="ru-RU" sz="2600" b="1" dirty="0"/>
              <a:t>	 </a:t>
            </a:r>
            <a:r>
              <a:rPr lang="ru-RU" sz="2600" b="1" dirty="0" smtClean="0"/>
              <a:t>-  </a:t>
            </a:r>
            <a:r>
              <a:rPr lang="ru-RU" sz="2600" b="1" dirty="0"/>
              <a:t>головная боль; </a:t>
            </a:r>
          </a:p>
          <a:p>
            <a:pPr marL="0" indent="0" algn="ctr">
              <a:buNone/>
            </a:pPr>
            <a:r>
              <a:rPr lang="ru-RU" sz="2600" b="1" dirty="0"/>
              <a:t>	 </a:t>
            </a:r>
            <a:r>
              <a:rPr lang="ru-RU" sz="2600" b="1" dirty="0" smtClean="0"/>
              <a:t>-  </a:t>
            </a:r>
            <a:r>
              <a:rPr lang="ru-RU" sz="2600" b="1" dirty="0"/>
              <a:t>повышенная утомляемость; </a:t>
            </a:r>
          </a:p>
          <a:p>
            <a:pPr marL="0" indent="0" algn="ctr">
              <a:buNone/>
            </a:pPr>
            <a:r>
              <a:rPr lang="ru-RU" sz="2600" b="1" dirty="0"/>
              <a:t>	 </a:t>
            </a:r>
            <a:r>
              <a:rPr lang="ru-RU" sz="2600" b="1" dirty="0" smtClean="0"/>
              <a:t>-  </a:t>
            </a:r>
            <a:r>
              <a:rPr lang="ru-RU" sz="2600" b="1" dirty="0"/>
              <a:t>длительная диарея (более 1-2 месяцев); </a:t>
            </a:r>
          </a:p>
          <a:p>
            <a:pPr marL="0" indent="0" algn="ctr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- ночной </a:t>
            </a:r>
            <a:r>
              <a:rPr lang="ru-RU" sz="2600" b="1" dirty="0"/>
              <a:t>пот;</a:t>
            </a:r>
          </a:p>
          <a:p>
            <a:pPr marL="0" indent="0" algn="ctr">
              <a:buNone/>
            </a:pPr>
            <a:r>
              <a:rPr lang="ru-RU" sz="2600" b="1" dirty="0"/>
              <a:t>	</a:t>
            </a:r>
            <a:r>
              <a:rPr lang="ru-RU" sz="2600" b="1" dirty="0" smtClean="0"/>
              <a:t>- анемия</a:t>
            </a:r>
            <a:r>
              <a:rPr lang="ru-RU" sz="2600" b="1" dirty="0"/>
              <a:t>;</a:t>
            </a:r>
          </a:p>
          <a:p>
            <a:pPr marL="0" indent="0" algn="ctr">
              <a:buNone/>
            </a:pPr>
            <a:r>
              <a:rPr lang="ru-RU" sz="2600" b="1" dirty="0"/>
              <a:t>	 </a:t>
            </a:r>
            <a:r>
              <a:rPr lang="ru-RU" sz="2600" b="1" dirty="0" smtClean="0"/>
              <a:t>-  </a:t>
            </a:r>
            <a:r>
              <a:rPr lang="ru-RU" sz="2600" b="1" dirty="0"/>
              <a:t>необъяснимая потеря массы тела на 10% и более;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1"/>
            <a:ext cx="7488832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Вирус иммунодефицита человека(ВИЧ) не передаётся: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392488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через укусы насекомых</a:t>
            </a:r>
          </a:p>
          <a:p>
            <a:pPr algn="ctr">
              <a:buFontTx/>
              <a:buChar char="-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46" y="2309126"/>
            <a:ext cx="6984776" cy="38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98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560839" cy="10081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через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рукопожатия и объятия </a:t>
            </a:r>
          </a:p>
        </p:txBody>
      </p:sp>
      <p:pic>
        <p:nvPicPr>
          <p:cNvPr id="8194" name="Picture 2" descr="C:\Users\1\Desktop\профилактика ВИЧ\d16648ddc8_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068960"/>
            <a:ext cx="41764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3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115212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Через  общую  </a:t>
            </a:r>
            <a:r>
              <a:rPr lang="ar-SA" sz="3600" b="1" dirty="0" smtClean="0">
                <a:solidFill>
                  <a:srgbClr val="FF0000"/>
                </a:solidFill>
                <a:latin typeface="+mn-lt"/>
              </a:rPr>
              <a:t>посуду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2037"/>
            <a:ext cx="7632848" cy="458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68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96780" cy="1514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через  предметы  гигиены 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и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туалета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- в бассейне,  ванне, бане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128792" cy="36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45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820472" cy="147138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   -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сдаче крови на анализ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  (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кровь забирают при помощи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                 одноразовых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инструментов )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9200"/>
            <a:ext cx="6552728" cy="37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8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139937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Сохраните своё здоровье,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сохраните радость жизни!!!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064896" cy="3446197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Уберечься от СПИДа может тот, кто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соблюдает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элементарные правила личной гигиены, не употребляет спиртные напитки и наркотики.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2290" name="Picture 2" descr="C:\Users\1\Desktop\профилактика ВИЧ\7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8884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9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  <a:latin typeface="+mn-lt"/>
              </a:rPr>
              <a:t>СПИД </a:t>
            </a:r>
            <a:r>
              <a:rPr lang="ru-RU" sz="6600" b="1" dirty="0" smtClean="0">
                <a:solidFill>
                  <a:srgbClr val="FF0000"/>
                </a:solidFill>
                <a:latin typeface="+mn-lt"/>
              </a:rPr>
              <a:t>И ВИЧ</a:t>
            </a:r>
            <a:endParaRPr lang="ru-RU" sz="6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8"/>
            <a:ext cx="7704856" cy="3528392"/>
          </a:xfrm>
        </p:spPr>
        <p:txBody>
          <a:bodyPr>
            <a:normAutofit/>
          </a:bodyPr>
          <a:lstStyle/>
          <a:p>
            <a:r>
              <a:rPr lang="ru-RU" sz="2000" b="1" dirty="0"/>
              <a:t>В  13, 15, 17 лет трудно поверить, что тебе может угрожать смертельная болезнь. Часто кажется, что болеют и умирают только старые люди. Но со СПИДом всё обстоит по – другому. СПИД – это самая серьёзная болезнь, с которой приходится сегодня сталкиваться твоим ровесникам во всём мире. Поэтому очень важно знать, как избежать заражения. Получив необходимые знания, ты сумеешь  оградить себя от многих серьёзных проблем сейчас и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9692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+mn-lt"/>
              </a:rPr>
              <a:t>СПИД</a:t>
            </a:r>
            <a:endParaRPr lang="ru-RU" sz="6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СПИД </a:t>
            </a:r>
            <a:r>
              <a:rPr lang="ru-RU" sz="2800" dirty="0"/>
              <a:t>- СИНДРОМ ПРИОБРЕТЁННОГО ИММУНОДЕФИЦИТА. </a:t>
            </a:r>
            <a:r>
              <a:rPr lang="ru-RU" sz="2800" dirty="0">
                <a:solidFill>
                  <a:srgbClr val="FF0000"/>
                </a:solidFill>
              </a:rPr>
              <a:t>Синдром </a:t>
            </a:r>
            <a:r>
              <a:rPr lang="ru-RU" sz="2800" dirty="0"/>
              <a:t>– это набор определённых проявлений болезни – симптомов.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СПИД</a:t>
            </a:r>
            <a:r>
              <a:rPr lang="ru-RU" sz="2800" dirty="0"/>
              <a:t> развивается у людей, заразившихся </a:t>
            </a:r>
            <a:r>
              <a:rPr lang="ru-RU" sz="2800" dirty="0">
                <a:solidFill>
                  <a:srgbClr val="FF0000"/>
                </a:solidFill>
              </a:rPr>
              <a:t>ВИЧ</a:t>
            </a:r>
            <a:r>
              <a:rPr lang="ru-RU" sz="2800" dirty="0"/>
              <a:t> – инфекцией, и является конечной стадией этой болезни.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79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+mn-lt"/>
              </a:rPr>
              <a:t>   ВИЧ -это</a:t>
            </a:r>
            <a:endParaRPr lang="ru-RU" sz="6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900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ВИЧ –</a:t>
            </a:r>
            <a:r>
              <a:rPr lang="ru-RU" dirty="0"/>
              <a:t> вирус иммунодефицита человека, он поражает разные клетки организма человека, в первую очередь – иммунной системы. </a:t>
            </a:r>
          </a:p>
          <a:p>
            <a:pPr algn="ctr"/>
            <a:r>
              <a:rPr lang="ru-RU" dirty="0"/>
              <a:t>Люди заражённые </a:t>
            </a:r>
            <a:r>
              <a:rPr lang="ru-RU" dirty="0">
                <a:solidFill>
                  <a:srgbClr val="FF0000"/>
                </a:solidFill>
              </a:rPr>
              <a:t>ВИЧ</a:t>
            </a:r>
            <a:r>
              <a:rPr lang="ru-RU" dirty="0"/>
              <a:t>, называются «</a:t>
            </a:r>
            <a:r>
              <a:rPr lang="ru-RU" dirty="0">
                <a:solidFill>
                  <a:srgbClr val="FF0000"/>
                </a:solidFill>
              </a:rPr>
              <a:t>ВИЧ – инфицированными»</a:t>
            </a:r>
            <a:r>
              <a:rPr lang="ru-RU" dirty="0"/>
              <a:t>. С момента заражения ВИЧ до развития СПИДа может пройти от 5 до 15 лет. Пока ВИЧ – инфекция не перешла в стадию СПИДа, инфицированный человек может чувствовать себя хорошо, выглядеть здоровым и даже не подозревать, что заражён. Только врач при помощи специального анализа крови может определить, что человек заражён </a:t>
            </a:r>
            <a:r>
              <a:rPr lang="ru-RU" dirty="0">
                <a:solidFill>
                  <a:srgbClr val="FF0000"/>
                </a:solidFill>
              </a:rPr>
              <a:t>ВИЧ.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9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2241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Как происходит 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заражение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ВИЧ</a:t>
            </a:r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90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       ВИЧ 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– инфекция распространяется: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 При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попадании заражённой крови в кровь и на повреждённые покровы и слизистые здорового человека: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6592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36904" cy="720080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5300" dirty="0" smtClean="0">
                <a:solidFill>
                  <a:srgbClr val="FF0000"/>
                </a:solidFill>
                <a:latin typeface="+mn-lt"/>
              </a:rPr>
            </a:br>
            <a:r>
              <a:rPr lang="ru-RU" sz="5300">
                <a:solidFill>
                  <a:srgbClr val="FF0000"/>
                </a:solidFill>
                <a:latin typeface="+mn-lt"/>
              </a:rPr>
              <a:t/>
            </a:r>
            <a:br>
              <a:rPr lang="ru-RU" sz="5300">
                <a:solidFill>
                  <a:srgbClr val="FF0000"/>
                </a:solidFill>
                <a:latin typeface="+mn-lt"/>
              </a:rPr>
            </a:br>
            <a:r>
              <a:rPr lang="ru-RU" sz="5300" b="1" smtClean="0">
                <a:solidFill>
                  <a:srgbClr val="FF0000"/>
                </a:solidFill>
                <a:latin typeface="+mn-lt"/>
              </a:rPr>
              <a:t>при переливании крови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36704" cy="43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4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20688"/>
            <a:ext cx="8460432" cy="13993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при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прокалывании ушей,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      пирсинга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нанесения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татуирово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к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C:\Users\1\Desktop\профилактика ВИЧ\XINHXINH_85937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8262" y="2825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0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115212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+mn-lt"/>
              </a:rPr>
              <a:t>во время </a:t>
            </a: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драк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2420888"/>
            <a:ext cx="6645330" cy="413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0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4752"/>
            <a:ext cx="6965245" cy="72008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через чужие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зубные щётки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2928"/>
            <a:ext cx="7632848" cy="476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31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269</TotalTime>
  <Words>311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 (конференц-зал)</vt:lpstr>
      <vt:lpstr>ПРОФИЛАКТИКА  ВИЧ</vt:lpstr>
      <vt:lpstr>   СПИД И ВИЧ</vt:lpstr>
      <vt:lpstr>СПИД</vt:lpstr>
      <vt:lpstr>   ВИЧ -это</vt:lpstr>
      <vt:lpstr>Как происходит    заражение ВИЧ?</vt:lpstr>
      <vt:lpstr>  при переливании крови </vt:lpstr>
      <vt:lpstr>      при прокалывании ушей,        пирсинга, нанесения  татуировок</vt:lpstr>
      <vt:lpstr> во время драк</vt:lpstr>
      <vt:lpstr> через чужие зубные щётки</vt:lpstr>
      <vt:lpstr>Симптомы страшной болезни</vt:lpstr>
      <vt:lpstr>Вирус иммунодефицита человека(ВИЧ) не передаётся:</vt:lpstr>
      <vt:lpstr> - через рукопожатия и объятия </vt:lpstr>
      <vt:lpstr>- Через  общую  посуду</vt:lpstr>
      <vt:lpstr> -   через  предметы  гигиены  и   туалета    - в бассейне,  ванне, бане  </vt:lpstr>
      <vt:lpstr>   - при сдаче крови на анализ    (кровь забирают при помощи                   одноразовых инструментов )</vt:lpstr>
      <vt:lpstr>Сохраните своё здоровье, сохраните радость жизни!!!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babenko_io@mail.ru</cp:lastModifiedBy>
  <cp:revision>30</cp:revision>
  <dcterms:created xsi:type="dcterms:W3CDTF">2013-12-02T13:14:59Z</dcterms:created>
  <dcterms:modified xsi:type="dcterms:W3CDTF">2022-11-28T17:28:30Z</dcterms:modified>
</cp:coreProperties>
</file>