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3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24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45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535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53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23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413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599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60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07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91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7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56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95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013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4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9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40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76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42" y="-985936"/>
            <a:ext cx="8186762" cy="187220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+mn-lt"/>
              </a:rPr>
              <a:t>ПРОФИЛАКТИКА </a:t>
            </a:r>
            <a:r>
              <a:rPr lang="ru-RU" sz="5400" b="1" dirty="0" smtClean="0">
                <a:solidFill>
                  <a:srgbClr val="FF0000"/>
                </a:solidFill>
                <a:latin typeface="+mn-lt"/>
              </a:rPr>
              <a:t> ВИЧ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1\Desktop\профилактика ВИЧ\fdq-apocdbz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65" y="1268761"/>
            <a:ext cx="741682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063"/>
            <a:ext cx="85725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06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548680"/>
            <a:ext cx="7520716" cy="147138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Симптомы страшной болезни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19256"/>
            <a:ext cx="7416824" cy="411805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	</a:t>
            </a:r>
            <a:r>
              <a:rPr lang="ru-RU" sz="2600" b="1" dirty="0" smtClean="0"/>
              <a:t>- лихорадка </a:t>
            </a:r>
            <a:r>
              <a:rPr lang="ru-RU" sz="2600" b="1" dirty="0"/>
              <a:t>невыясненной этиологии более 1 месяц (~38°C);</a:t>
            </a:r>
          </a:p>
          <a:p>
            <a:pPr marL="0" indent="0" algn="ctr">
              <a:buNone/>
            </a:pPr>
            <a:r>
              <a:rPr lang="ru-RU" sz="2600" b="1" dirty="0"/>
              <a:t>	 </a:t>
            </a:r>
            <a:r>
              <a:rPr lang="ru-RU" sz="2600" b="1" dirty="0" smtClean="0"/>
              <a:t>- общая </a:t>
            </a:r>
            <a:r>
              <a:rPr lang="ru-RU" sz="2600" b="1" dirty="0"/>
              <a:t>слабость; </a:t>
            </a:r>
          </a:p>
          <a:p>
            <a:pPr marL="0" indent="0" algn="ctr">
              <a:buNone/>
            </a:pPr>
            <a:r>
              <a:rPr lang="ru-RU" sz="2600" b="1" dirty="0"/>
              <a:t>	 </a:t>
            </a:r>
            <a:r>
              <a:rPr lang="ru-RU" sz="2600" b="1" dirty="0" smtClean="0"/>
              <a:t>-  </a:t>
            </a:r>
            <a:r>
              <a:rPr lang="ru-RU" sz="2600" b="1" dirty="0"/>
              <a:t>головная боль; </a:t>
            </a:r>
          </a:p>
          <a:p>
            <a:pPr marL="0" indent="0" algn="ctr">
              <a:buNone/>
            </a:pPr>
            <a:r>
              <a:rPr lang="ru-RU" sz="2600" b="1" dirty="0"/>
              <a:t>	 </a:t>
            </a:r>
            <a:r>
              <a:rPr lang="ru-RU" sz="2600" b="1" dirty="0" smtClean="0"/>
              <a:t>-  </a:t>
            </a:r>
            <a:r>
              <a:rPr lang="ru-RU" sz="2600" b="1" dirty="0"/>
              <a:t>повышенная утомляемость; </a:t>
            </a:r>
          </a:p>
          <a:p>
            <a:pPr marL="0" indent="0" algn="ctr">
              <a:buNone/>
            </a:pPr>
            <a:r>
              <a:rPr lang="ru-RU" sz="2600" b="1" dirty="0"/>
              <a:t>	 </a:t>
            </a:r>
            <a:r>
              <a:rPr lang="ru-RU" sz="2600" b="1" dirty="0" smtClean="0"/>
              <a:t>-  </a:t>
            </a:r>
            <a:r>
              <a:rPr lang="ru-RU" sz="2600" b="1" dirty="0"/>
              <a:t>длительная диарея (более 1-2 месяцев); </a:t>
            </a:r>
          </a:p>
          <a:p>
            <a:pPr marL="0" indent="0" algn="ctr">
              <a:buNone/>
            </a:pPr>
            <a:r>
              <a:rPr lang="ru-RU" sz="2600" b="1" dirty="0"/>
              <a:t>	</a:t>
            </a:r>
            <a:r>
              <a:rPr lang="ru-RU" sz="2600" b="1" dirty="0" smtClean="0"/>
              <a:t>- ночной </a:t>
            </a:r>
            <a:r>
              <a:rPr lang="ru-RU" sz="2600" b="1" dirty="0"/>
              <a:t>пот;</a:t>
            </a:r>
          </a:p>
          <a:p>
            <a:pPr marL="0" indent="0" algn="ctr">
              <a:buNone/>
            </a:pPr>
            <a:r>
              <a:rPr lang="ru-RU" sz="2600" b="1" dirty="0"/>
              <a:t>	</a:t>
            </a:r>
            <a:r>
              <a:rPr lang="ru-RU" sz="2600" b="1" dirty="0" smtClean="0"/>
              <a:t>- анемия</a:t>
            </a:r>
            <a:r>
              <a:rPr lang="ru-RU" sz="2600" b="1" dirty="0"/>
              <a:t>;</a:t>
            </a:r>
          </a:p>
          <a:p>
            <a:pPr marL="0" indent="0" algn="ctr">
              <a:buNone/>
            </a:pPr>
            <a:r>
              <a:rPr lang="ru-RU" sz="2600" b="1" dirty="0"/>
              <a:t>	 </a:t>
            </a:r>
            <a:r>
              <a:rPr lang="ru-RU" sz="2600" b="1" dirty="0" smtClean="0"/>
              <a:t>-  </a:t>
            </a:r>
            <a:r>
              <a:rPr lang="ru-RU" sz="2600" b="1" dirty="0"/>
              <a:t>необъяснимая потеря массы тела на 10% и более;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1"/>
            <a:ext cx="7488832" cy="122413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Вирус иммунодефицита человека(ВИЧ) не передаётся: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772816"/>
            <a:ext cx="6196405" cy="4392488"/>
          </a:xfrm>
        </p:spPr>
        <p:txBody>
          <a:bodyPr/>
          <a:lstStyle/>
          <a:p>
            <a:pPr algn="ctr">
              <a:buFontTx/>
              <a:buChar char="-"/>
            </a:pPr>
            <a:r>
              <a:rPr lang="ru-RU" sz="2000" b="1" dirty="0" smtClean="0">
                <a:solidFill>
                  <a:srgbClr val="00B050"/>
                </a:solidFill>
              </a:rPr>
              <a:t>через укусы насекомых</a:t>
            </a:r>
          </a:p>
          <a:p>
            <a:pPr algn="ctr">
              <a:buFontTx/>
              <a:buChar char="-"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46" y="2309126"/>
            <a:ext cx="6984776" cy="385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984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9"/>
            <a:ext cx="7560839" cy="10081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через 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рукопожатия и объятия </a:t>
            </a:r>
          </a:p>
        </p:txBody>
      </p:sp>
      <p:pic>
        <p:nvPicPr>
          <p:cNvPr id="8194" name="Picture 2" descr="C:\Users\1\Desktop\профилактика ВИЧ\d16648ddc8_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4" y="3068960"/>
            <a:ext cx="41764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37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632847" cy="115212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Через  общую  </a:t>
            </a:r>
            <a:r>
              <a:rPr lang="ar-SA" sz="3600" b="1" dirty="0" smtClean="0">
                <a:solidFill>
                  <a:srgbClr val="FF0000"/>
                </a:solidFill>
                <a:latin typeface="+mn-lt"/>
              </a:rPr>
              <a:t>посуду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72037"/>
            <a:ext cx="7632848" cy="458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68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96780" cy="151401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+mn-lt"/>
              </a:rPr>
              <a:t/>
            </a:r>
            <a:br>
              <a:rPr lang="ru-RU" sz="2800" b="1" dirty="0" smtClean="0"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- 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через  предметы  гигиены  </a:t>
            </a:r>
            <a:r>
              <a:rPr lang="ru-RU" sz="3200" b="1" dirty="0">
                <a:solidFill>
                  <a:srgbClr val="FF0000"/>
                </a:solidFill>
                <a:latin typeface="+mn-lt"/>
              </a:rPr>
              <a:t>и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туалета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   - в бассейне,  ванне, бане</a:t>
            </a:r>
            <a:r>
              <a:rPr lang="ru-RU" sz="28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7128792" cy="367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452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820472" cy="1471387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   -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при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сдаче крови на анализ</a:t>
            </a:r>
            <a:br>
              <a:rPr lang="ru-RU" sz="36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   (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кровь забирают при помощи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                  одноразовых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инструментов )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89200"/>
            <a:ext cx="6552728" cy="374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182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632848" cy="1399379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Сохраните своё здоровье,</a:t>
            </a:r>
            <a:br>
              <a:rPr lang="ru-RU" sz="4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сохраните радость жизни!!!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064896" cy="34461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Уберечься от СПИДа может тот, кто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соблюдает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элементарные правила личной гигиены, не употребляет спиртные напитки и наркотики.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12290" name="Picture 2" descr="C:\Users\1\Desktop\профилактика ВИЧ\73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388843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795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+mn-lt"/>
              </a:rPr>
              <a:t>   </a:t>
            </a:r>
            <a:r>
              <a:rPr lang="ru-RU" sz="6600" b="1" dirty="0" smtClean="0">
                <a:solidFill>
                  <a:srgbClr val="FF0000"/>
                </a:solidFill>
                <a:latin typeface="+mn-lt"/>
              </a:rPr>
              <a:t>СПИД </a:t>
            </a:r>
            <a:r>
              <a:rPr lang="ru-RU" sz="6600" b="1" dirty="0" smtClean="0">
                <a:solidFill>
                  <a:srgbClr val="FF0000"/>
                </a:solidFill>
                <a:latin typeface="+mn-lt"/>
              </a:rPr>
              <a:t>И ВИЧ</a:t>
            </a:r>
            <a:endParaRPr lang="ru-RU" sz="6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780928"/>
            <a:ext cx="7704856" cy="3528392"/>
          </a:xfrm>
        </p:spPr>
        <p:txBody>
          <a:bodyPr>
            <a:normAutofit/>
          </a:bodyPr>
          <a:lstStyle/>
          <a:p>
            <a:r>
              <a:rPr lang="ru-RU" sz="2000" b="1" dirty="0"/>
              <a:t>В  13, 15, 17 лет трудно поверить, что тебе может угрожать смертельная болезнь. Часто кажется, что болеют и умирают только старые люди. Но со СПИДом всё обстоит по – другому. СПИД – это самая серьёзная болезнь, с которой приходится сегодня сталкиваться твоим ровесникам во всём мире. Поэтому очень важно знать, как избежать заражения. Получив необходимые знания, ты сумеешь  оградить себя от многих серьёзных проблем сейчас и в будущем.</a:t>
            </a:r>
          </a:p>
        </p:txBody>
      </p:sp>
    </p:spTree>
    <p:extLst>
      <p:ext uri="{BB962C8B-B14F-4D97-AF65-F5344CB8AC3E}">
        <p14:creationId xmlns:p14="http://schemas.microsoft.com/office/powerpoint/2010/main" val="969299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+mn-lt"/>
              </a:rPr>
              <a:t>СПИД</a:t>
            </a:r>
            <a:endParaRPr lang="ru-RU" sz="6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19256"/>
            <a:ext cx="7632848" cy="4118055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СПИД </a:t>
            </a:r>
            <a:r>
              <a:rPr lang="ru-RU" sz="2800" dirty="0"/>
              <a:t>- СИНДРОМ ПРИОБРЕТЁННОГО ИММУНОДЕФИЦИТА. </a:t>
            </a:r>
            <a:r>
              <a:rPr lang="ru-RU" sz="2800" dirty="0">
                <a:solidFill>
                  <a:srgbClr val="FF0000"/>
                </a:solidFill>
              </a:rPr>
              <a:t>Синдром </a:t>
            </a:r>
            <a:r>
              <a:rPr lang="ru-RU" sz="2800" dirty="0"/>
              <a:t>– это набор определённых проявлений болезни – симптомов. </a:t>
            </a:r>
          </a:p>
          <a:p>
            <a:pPr algn="ctr"/>
            <a:r>
              <a:rPr lang="ru-RU" sz="2800" dirty="0">
                <a:solidFill>
                  <a:srgbClr val="FF0000"/>
                </a:solidFill>
              </a:rPr>
              <a:t>СПИД</a:t>
            </a:r>
            <a:r>
              <a:rPr lang="ru-RU" sz="2800" dirty="0"/>
              <a:t> развивается у людей, заразившихся </a:t>
            </a:r>
            <a:r>
              <a:rPr lang="ru-RU" sz="2800" dirty="0">
                <a:solidFill>
                  <a:srgbClr val="FF0000"/>
                </a:solidFill>
              </a:rPr>
              <a:t>ВИЧ</a:t>
            </a:r>
            <a:r>
              <a:rPr lang="ru-RU" sz="2800" dirty="0"/>
              <a:t> – инфекцией, и является конечной стадией этой болезни.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79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+mn-lt"/>
              </a:rPr>
              <a:t>   ВИЧ -это</a:t>
            </a:r>
            <a:endParaRPr lang="ru-RU" sz="6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19256"/>
            <a:ext cx="7632848" cy="419006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ВИЧ –</a:t>
            </a:r>
            <a:r>
              <a:rPr lang="ru-RU" dirty="0"/>
              <a:t> вирус иммунодефицита человека, он поражает разные клетки организма человека, в первую очередь – иммунной системы. </a:t>
            </a:r>
          </a:p>
          <a:p>
            <a:pPr algn="ctr"/>
            <a:r>
              <a:rPr lang="ru-RU" dirty="0"/>
              <a:t>Люди заражённые </a:t>
            </a:r>
            <a:r>
              <a:rPr lang="ru-RU" dirty="0">
                <a:solidFill>
                  <a:srgbClr val="FF0000"/>
                </a:solidFill>
              </a:rPr>
              <a:t>ВИЧ</a:t>
            </a:r>
            <a:r>
              <a:rPr lang="ru-RU" dirty="0"/>
              <a:t>, называются «</a:t>
            </a:r>
            <a:r>
              <a:rPr lang="ru-RU" dirty="0">
                <a:solidFill>
                  <a:srgbClr val="FF0000"/>
                </a:solidFill>
              </a:rPr>
              <a:t>ВИЧ – инфицированными»</a:t>
            </a:r>
            <a:r>
              <a:rPr lang="ru-RU" dirty="0"/>
              <a:t>. С момента заражения ВИЧ до развития СПИДа может пройти от 5 до 15 лет. Пока ВИЧ – инфекция не перешла в стадию СПИДа, инфицированный человек может чувствовать себя хорошо, выглядеть здоровым и даже не подозревать, что заражён. Только врач при помощи специального анализа крови может определить, что человек заражён </a:t>
            </a:r>
            <a:r>
              <a:rPr lang="ru-RU" dirty="0">
                <a:solidFill>
                  <a:srgbClr val="FF0000"/>
                </a:solidFill>
              </a:rPr>
              <a:t>ВИЧ.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7495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08912" cy="122413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Как происходит </a:t>
            </a:r>
            <a:r>
              <a:rPr lang="en-US" sz="4800" b="1" dirty="0" smtClean="0">
                <a:solidFill>
                  <a:srgbClr val="FF0000"/>
                </a:solidFill>
                <a:latin typeface="+mn-lt"/>
              </a:rPr>
              <a:t>   </a:t>
            </a: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заражение </a:t>
            </a: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ВИЧ</a:t>
            </a:r>
            <a:r>
              <a:rPr lang="ru-RU" sz="4800" dirty="0" smtClean="0">
                <a:solidFill>
                  <a:srgbClr val="FF0000"/>
                </a:solidFill>
                <a:latin typeface="+mn-lt"/>
              </a:rPr>
              <a:t>?</a:t>
            </a:r>
            <a:endParaRPr lang="ru-RU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19256"/>
            <a:ext cx="7632848" cy="4190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i="1" dirty="0" smtClean="0">
                <a:solidFill>
                  <a:srgbClr val="FF0000"/>
                </a:solidFill>
              </a:rPr>
              <a:t>       ВИЧ </a:t>
            </a:r>
            <a:r>
              <a:rPr lang="ru-RU" sz="3600" i="1" dirty="0">
                <a:solidFill>
                  <a:schemeClr val="tx2">
                    <a:lumMod val="75000"/>
                  </a:schemeClr>
                </a:solidFill>
              </a:rPr>
              <a:t>– инфекция распространяется: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- При 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попадании заражённой крови в кровь и на повреждённые покровы и слизистые здорового человека: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	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65925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36904" cy="720080"/>
          </a:xfrm>
        </p:spPr>
        <p:txBody>
          <a:bodyPr>
            <a:normAutofit fontScale="90000"/>
          </a:bodyPr>
          <a:lstStyle/>
          <a:p>
            <a:pPr lvl="0"/>
            <a:r>
              <a:rPr lang="ru-RU" sz="53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5300" dirty="0" smtClean="0">
                <a:solidFill>
                  <a:srgbClr val="FF0000"/>
                </a:solidFill>
                <a:latin typeface="+mn-lt"/>
              </a:rPr>
            </a:br>
            <a:r>
              <a:rPr lang="ru-RU" sz="5300">
                <a:solidFill>
                  <a:srgbClr val="FF0000"/>
                </a:solidFill>
                <a:latin typeface="+mn-lt"/>
              </a:rPr>
              <a:t/>
            </a:r>
            <a:br>
              <a:rPr lang="ru-RU" sz="5300">
                <a:solidFill>
                  <a:srgbClr val="FF0000"/>
                </a:solidFill>
                <a:latin typeface="+mn-lt"/>
              </a:rPr>
            </a:br>
            <a:r>
              <a:rPr lang="ru-RU" sz="5300" b="1" smtClean="0">
                <a:solidFill>
                  <a:srgbClr val="FF0000"/>
                </a:solidFill>
                <a:latin typeface="+mn-lt"/>
              </a:rPr>
              <a:t>при переливании крови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6336704" cy="434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549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620688"/>
            <a:ext cx="8460432" cy="139937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при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прокалывании ушей,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     пирсинга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,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нанесения</a:t>
            </a:r>
            <a:r>
              <a:rPr lang="en-US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татуирово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к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074" name="Picture 2" descr="C:\Users\1\Desktop\профилактика ВИЧ\XINHXINH_859379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8262" y="28257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403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9"/>
            <a:ext cx="6965245" cy="1152127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5400" b="1" dirty="0">
                <a:solidFill>
                  <a:srgbClr val="FF0000"/>
                </a:solidFill>
                <a:latin typeface="+mn-lt"/>
              </a:rPr>
              <a:t>во время </a:t>
            </a:r>
            <a:r>
              <a:rPr lang="ru-RU" sz="5400" b="1" dirty="0" smtClean="0">
                <a:solidFill>
                  <a:srgbClr val="FF0000"/>
                </a:solidFill>
                <a:latin typeface="+mn-lt"/>
              </a:rPr>
              <a:t>драк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23" y="2420888"/>
            <a:ext cx="6645330" cy="413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000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04752"/>
            <a:ext cx="6965245" cy="720080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через чужие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зубные щётки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2928"/>
            <a:ext cx="7632848" cy="476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031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269</TotalTime>
  <Words>311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Times New Roman</vt:lpstr>
      <vt:lpstr>Wingdings 3</vt:lpstr>
      <vt:lpstr>Ион (конференц-зал)</vt:lpstr>
      <vt:lpstr>ПРОФИЛАКТИКА  ВИЧ</vt:lpstr>
      <vt:lpstr>   СПИД И ВИЧ</vt:lpstr>
      <vt:lpstr>СПИД</vt:lpstr>
      <vt:lpstr>   ВИЧ -это</vt:lpstr>
      <vt:lpstr>Как происходит    заражение ВИЧ?</vt:lpstr>
      <vt:lpstr>  при переливании крови </vt:lpstr>
      <vt:lpstr>      при прокалывании ушей,        пирсинга, нанесения  татуировок</vt:lpstr>
      <vt:lpstr> во время драк</vt:lpstr>
      <vt:lpstr> через чужие зубные щётки</vt:lpstr>
      <vt:lpstr>Симптомы страшной болезни</vt:lpstr>
      <vt:lpstr>Вирус иммунодефицита человека(ВИЧ) не передаётся:</vt:lpstr>
      <vt:lpstr> - через рукопожатия и объятия </vt:lpstr>
      <vt:lpstr>- Через  общую  посуду</vt:lpstr>
      <vt:lpstr> -   через  предметы  гигиены  и   туалета    - в бассейне,  ванне, бане  </vt:lpstr>
      <vt:lpstr>   - при сдаче крови на анализ    (кровь забирают при помощи                   одноразовых инструментов )</vt:lpstr>
      <vt:lpstr>Сохраните своё здоровье, сохраните радость жизни!!!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babenko_io@mail.ru</cp:lastModifiedBy>
  <cp:revision>30</cp:revision>
  <dcterms:created xsi:type="dcterms:W3CDTF">2013-12-02T13:14:59Z</dcterms:created>
  <dcterms:modified xsi:type="dcterms:W3CDTF">2022-11-28T17:28:30Z</dcterms:modified>
</cp:coreProperties>
</file>