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62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3" r:id="rId11"/>
    <p:sldId id="274" r:id="rId12"/>
    <p:sldId id="264" r:id="rId13"/>
    <p:sldId id="265" r:id="rId14"/>
    <p:sldId id="276" r:id="rId15"/>
    <p:sldId id="277" r:id="rId16"/>
    <p:sldId id="266" r:id="rId17"/>
    <p:sldId id="267" r:id="rId18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7777"/>
    <a:srgbClr val="66FFFF"/>
    <a:srgbClr val="003300"/>
    <a:srgbClr val="CC3300"/>
    <a:srgbClr val="FF0000"/>
    <a:srgbClr val="FF6699"/>
    <a:srgbClr val="FFFF66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81915" autoAdjust="0"/>
    <p:restoredTop sz="94610" autoAdjust="0"/>
  </p:normalViewPr>
  <p:slideViewPr>
    <p:cSldViewPr>
      <p:cViewPr>
        <p:scale>
          <a:sx n="77" d="100"/>
          <a:sy n="77" d="100"/>
        </p:scale>
        <p:origin x="-94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130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6ACF82D-4EA4-4BA2-9182-BD989B77C2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250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22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522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22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B0CA025-E5E8-4125-A4C5-1A9EBC2F8D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6944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33081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3081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F94B6-CA09-4A2B-9A06-54C8CDAA71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C7105-8D10-4D3A-A7A7-69A693D4FA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B47D7-C597-4810-9287-1A07D47B06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5348A-5531-4656-9247-C9CCE30CB0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ED8E3-70C9-4412-A283-2B5D9F3C28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A5C35-BEF2-48BD-84F7-52CFC3E34F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69930-7ADE-42A0-916D-F2369AD177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AAB37-5871-4853-92A2-9D3ABD80C9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C28DE-6B82-4C81-B015-4519D1D524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E439B-870C-4EDE-AD6B-B6DED3FF76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6EE92-958F-439E-B7B6-F0D72528CB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66F85-5BB8-4776-B796-A00423EC39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0B87C-FCC1-438A-9B4F-37D1B736BA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C57EC-BAA9-464E-A8EC-89CEEB536C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A1F40-4476-459A-A795-5D087511B0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29732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29734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35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36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37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38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39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40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41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42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43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44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29746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47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48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49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50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51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52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53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54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55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56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57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58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59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60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61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62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63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29765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66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67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68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69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70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71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72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73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74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75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76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77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78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79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80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81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29783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84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85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86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87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88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89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29791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29792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29793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29794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32979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29796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29797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9798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9799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FED1109-55C0-4CFD-9BEA-761AE6A1E4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9" r:id="rId1"/>
    <p:sldLayoutId id="2147483908" r:id="rId2"/>
    <p:sldLayoutId id="2147483907" r:id="rId3"/>
    <p:sldLayoutId id="2147483906" r:id="rId4"/>
    <p:sldLayoutId id="2147483905" r:id="rId5"/>
    <p:sldLayoutId id="2147483904" r:id="rId6"/>
    <p:sldLayoutId id="2147483903" r:id="rId7"/>
    <p:sldLayoutId id="2147483902" r:id="rId8"/>
    <p:sldLayoutId id="2147483901" r:id="rId9"/>
    <p:sldLayoutId id="2147483900" r:id="rId10"/>
    <p:sldLayoutId id="2147483899" r:id="rId11"/>
    <p:sldLayoutId id="2147483898" r:id="rId12"/>
    <p:sldLayoutId id="2147483897" r:id="rId13"/>
    <p:sldLayoutId id="2147483896" r:id="rId14"/>
    <p:sldLayoutId id="2147483895" r:id="rId1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857224" y="0"/>
            <a:ext cx="7772400" cy="3071812"/>
          </a:xfrm>
        </p:spPr>
        <p:txBody>
          <a:bodyPr/>
          <a:lstStyle/>
          <a:p>
            <a:pPr rtl="1" eaLnBrk="1" hangingPunct="1">
              <a:defRPr/>
            </a:pP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>Профилактика</a:t>
            </a:r>
            <a:r>
              <a:rPr lang="en-US" sz="6000" dirty="0" smtClean="0"/>
              <a:t> </a:t>
            </a:r>
            <a:r>
              <a:rPr lang="ru-RU" sz="6000" dirty="0" smtClean="0"/>
              <a:t>подросткового</a:t>
            </a:r>
            <a:r>
              <a:rPr lang="en-US" sz="6000" dirty="0" smtClean="0"/>
              <a:t> </a:t>
            </a:r>
            <a:r>
              <a:rPr lang="ru-RU" sz="6000" dirty="0" smtClean="0"/>
              <a:t>суицида</a:t>
            </a:r>
          </a:p>
        </p:txBody>
      </p:sp>
      <p:pic>
        <p:nvPicPr>
          <p:cNvPr id="3077" name="Picture 5" descr="C:\Documents and Settings\Admin\Рабочий стол\suici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928934"/>
            <a:ext cx="2371721" cy="3159132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1063" name="Group 71"/>
          <p:cNvGraphicFramePr>
            <a:graphicFrameLocks noGrp="1"/>
          </p:cNvGraphicFramePr>
          <p:nvPr>
            <p:ph type="tbl" idx="4294967295"/>
          </p:nvPr>
        </p:nvGraphicFramePr>
        <p:xfrm>
          <a:off x="323850" y="692150"/>
          <a:ext cx="8589963" cy="5245101"/>
        </p:xfrm>
        <a:graphic>
          <a:graphicData uri="http://schemas.openxmlformats.org/drawingml/2006/table">
            <a:tbl>
              <a:tblPr/>
              <a:tblGrid>
                <a:gridCol w="8589963"/>
              </a:tblGrid>
              <a:tr h="4333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Словесные</a:t>
                      </a: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56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Уверения в беспомощности и зависимости от других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Прощание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Разговоры или шутки о желании умереть.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Сообщение о конкретном плане суицида.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Высказывание самообвинения.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35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Двойственная оценка значимых событий.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Медленная, маловыразительная речь.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2081" name="Group 65"/>
          <p:cNvGraphicFramePr>
            <a:graphicFrameLocks noGrp="1"/>
          </p:cNvGraphicFramePr>
          <p:nvPr/>
        </p:nvGraphicFramePr>
        <p:xfrm>
          <a:off x="539750" y="723900"/>
          <a:ext cx="8064500" cy="5226054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Эмоциональные</a:t>
                      </a:r>
                      <a:endParaRPr kumimoji="0" lang="ru-RU" sz="2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Амбивалентность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Беспомощность – безнадежность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Переживание горя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Признаки депрессии: нарушение сна или аппетита, повышенная возбудимость, отсутствие удовлетворения, печаль, грусть.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Несвойственная агрессия или ненависть к себе.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Вина или ощущение неудачи, поражения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Чрезмерные опасения или страхи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Чувство мало значимости, никчемности, ненужности.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Рассеянность или растерянность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516938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/>
              <a:t>Риск суицидального поведения увеличивается в случае: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563938" y="1484313"/>
            <a:ext cx="5724525" cy="6264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800" b="1" smtClean="0"/>
              <a:t>           </a:t>
            </a:r>
            <a:r>
              <a:rPr lang="ru-RU" sz="1500" b="1" smtClean="0"/>
              <a:t>• Наличия предыдущей (незаконченной) попытки суицида. </a:t>
            </a:r>
            <a:br>
              <a:rPr lang="ru-RU" sz="1500" b="1" smtClean="0"/>
            </a:br>
            <a:r>
              <a:rPr lang="ru-RU" sz="1500" b="1" smtClean="0"/>
              <a:t>• Тенденции к самоповреждению (аутоагрессия). </a:t>
            </a:r>
            <a:br>
              <a:rPr lang="ru-RU" sz="1500" b="1" smtClean="0"/>
            </a:br>
            <a:r>
              <a:rPr lang="ru-RU" sz="1500" b="1" smtClean="0"/>
              <a:t>• Наличия суицидальных попыток в семье. </a:t>
            </a:r>
            <a:br>
              <a:rPr lang="ru-RU" sz="1500" b="1" smtClean="0"/>
            </a:br>
            <a:r>
              <a:rPr lang="ru-RU" sz="1500" b="1" smtClean="0"/>
              <a:t>• Алкоголизма. Длительное злоупотребление алкоголем способствует усилению депрессии, чувства вины и психической боли, которые часто предшествуют суициду. </a:t>
            </a:r>
            <a:br>
              <a:rPr lang="ru-RU" sz="1500" b="1" smtClean="0"/>
            </a:br>
            <a:r>
              <a:rPr lang="ru-RU" sz="1500" b="1" smtClean="0"/>
              <a:t>• Хронического употребления наркотиков и токсических препаратов. Они ослабляют мотивационный контроль над поведением человека, обостряют депрессию, вызывают психозы. </a:t>
            </a:r>
            <a:br>
              <a:rPr lang="ru-RU" sz="1500" b="1" smtClean="0"/>
            </a:br>
            <a:r>
              <a:rPr lang="ru-RU" sz="1500" b="1" smtClean="0"/>
              <a:t>• Аффективных расстройств, особенно тяжелых депрессий. </a:t>
            </a:r>
            <a:br>
              <a:rPr lang="ru-RU" sz="1500" b="1" smtClean="0"/>
            </a:br>
            <a:r>
              <a:rPr lang="ru-RU" sz="1500" b="1" smtClean="0"/>
              <a:t>• Хронических или смертельных болезней. </a:t>
            </a:r>
            <a:br>
              <a:rPr lang="ru-RU" sz="1500" b="1" smtClean="0"/>
            </a:br>
            <a:r>
              <a:rPr lang="ru-RU" sz="1500" b="1" smtClean="0"/>
              <a:t>• Тяжелых утрат, например смерти родителя, особенно в течение первого года после потери. </a:t>
            </a:r>
            <a:br>
              <a:rPr lang="ru-RU" sz="1500" b="1" smtClean="0"/>
            </a:br>
            <a:r>
              <a:rPr lang="ru-RU" sz="1500" b="1" smtClean="0"/>
              <a:t>• Лично-семейных конфликтов (развод, болезнь, одиночество, неудачная любовь, оскорбления со стороны окружающих, половая несостоятельность). </a:t>
            </a:r>
            <a:br>
              <a:rPr lang="ru-RU" sz="1500" b="1" smtClean="0"/>
            </a:br>
            <a:r>
              <a:rPr lang="ru-RU" sz="1500" b="1" smtClean="0"/>
              <a:t>• Конфликтов, связанных с антисоциальным поведением, в том числе опасение уголовной ответственности; боязнь иного наказания или позора. </a:t>
            </a:r>
            <a:br>
              <a:rPr lang="ru-RU" sz="1500" b="1" smtClean="0"/>
            </a:br>
            <a:r>
              <a:rPr lang="ru-RU" sz="1500" b="1" smtClean="0"/>
              <a:t>• Материально-бытовых трудностей. </a:t>
            </a:r>
            <a:br>
              <a:rPr lang="ru-RU" sz="1500" b="1" smtClean="0"/>
            </a:br>
            <a:r>
              <a:rPr lang="ru-RU" sz="1500" b="1" smtClean="0"/>
              <a:t>• Конфликтов, связанных с учебой (неуспехи в учебе).</a:t>
            </a:r>
          </a:p>
        </p:txBody>
      </p:sp>
      <p:pic>
        <p:nvPicPr>
          <p:cNvPr id="15364" name="Picture 7" descr="j028603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557338"/>
            <a:ext cx="3779838" cy="4464050"/>
          </a:xfrm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507412" cy="981075"/>
          </a:xfrm>
        </p:spPr>
        <p:txBody>
          <a:bodyPr/>
          <a:lstStyle/>
          <a:p>
            <a:pPr eaLnBrk="1" hangingPunct="1">
              <a:defRPr/>
            </a:pPr>
            <a:r>
              <a:rPr lang="ru-RU" sz="2900" b="1" i="1" smtClean="0"/>
              <a:t>Требования к проведению беседы с подростком, размышляющим о суициде.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229600" cy="5876925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</a:t>
            </a:r>
            <a:r>
              <a:rPr lang="ru-RU" sz="1600" b="1" smtClean="0"/>
              <a:t>Для начала автор рекомендует не просто принять суицидента как личность, способную на самоубийство, но и признать за человеком формальное право совершить такой шаг. А во время самого диалога взрослому рекомендуется: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     1. Внимательно слушать собеседника, так как подростки очень часто страдают от одиночества и не возможности излить перед кем то свою душу.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      2. Правильно формировать вопросы, спокойно и доходчиво расспрашивая о сути тревожащей ситуации и о какая помощь необходима.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     3.  Не выражать удивление от услышанного и не осуждать за любые, самые шокирующие высказывания.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     4.  не спорить и не настаивать на том, что его беда ничтожна, ему живется лучше других, по сколько высказывания типа </a:t>
            </a:r>
            <a:r>
              <a:rPr lang="en-US" sz="1600" b="1" smtClean="0"/>
              <a:t>“</a:t>
            </a:r>
            <a:r>
              <a:rPr lang="ru-RU" sz="1600" b="1" smtClean="0"/>
              <a:t>у всех есть такие же проблемы</a:t>
            </a:r>
            <a:r>
              <a:rPr lang="en-US" sz="1600" b="1" smtClean="0"/>
              <a:t>”</a:t>
            </a:r>
            <a:r>
              <a:rPr lang="ru-RU" sz="1600" b="1" smtClean="0"/>
              <a:t> заставляют ребенка ощущать себя более ненужным и бесполезным.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     5.  Постараться изменить романтико  – трагедийный ореол представлений подростка о собственной смерти.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     6.  не предлагать не оправданных утешений, поскольку подростки зачастую не способны принять советы, но подчеркнуть временный характер проблемы.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     7.  Привести конструктивные способы ее решения.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Одновременно стремиться вселить в подростка надежду, которая, однако, должна быть реалистичной и направленной на укрепление его сил и возможностей.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/>
              <a:t>Рекомендации родителям застенчивого ребенка и педагогам должны включать следующие моменты: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29600" cy="55340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1. Фон общения с ребенком должен быть спокойным и доброжелательным.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2.  Необходимо свести до минимума критику и нега­тивные оценки поведения ребенка, а в отношении его личности такие оценки вообще недопустимы.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3.  Главный козырь взрослых — это терпение и так­тичность.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4.  Необходимо развивать у ребенка инициативность и самостоятельность.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5. В быту необходимо стимулировать ребенка к разно­стороннему общению: обратиться к кому-то с просьбой, отдать что-либо (деньги — продавцу, телеграмму — теле­графистке и т. д.). На первых этапах присутствие и учас­тие знакомого взрослого обязательно.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4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34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4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34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48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8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348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2" grpId="0"/>
      <p:bldP spid="34816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smtClean="0"/>
              <a:t>В непосредственной работе с детьми можно использо­вать следующие приемы и методы: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8229600" cy="51577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 а) обучение способам расслабления;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 б) проигрывание проблемных ситуаций, являющихся травмирующими для застенчивого ребенка (публичное выступление, ситуация знакомства и т. д.);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 в) подвижные игры для развития коммуникативных навыков;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 г) постановка спектаклей;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 д) рисование для выявления и отработки страхов;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 е) использование элементов сказкотерапии, художественных произведений с ярко прорисованными харак­терологическими чертами героев и явным разрешением проблем;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 ж) обучение диалоговому общению в сюжетно-ролевых играх.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9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9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49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9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9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9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49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49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9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349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49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9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349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49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9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349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49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9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349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49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49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349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49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49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349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86" grpId="0"/>
      <p:bldP spid="34918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6" name="Rectangle 1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74700"/>
          </a:xfrm>
        </p:spPr>
        <p:txBody>
          <a:bodyPr/>
          <a:lstStyle/>
          <a:p>
            <a:pPr rtl="1" eaLnBrk="1" hangingPunct="1">
              <a:defRPr/>
            </a:pPr>
            <a:r>
              <a:rPr lang="ru-RU" sz="4000" smtClean="0"/>
              <a:t>Афоризмы на тему </a:t>
            </a:r>
            <a:r>
              <a:rPr lang="en-US" sz="4000" smtClean="0"/>
              <a:t>“</a:t>
            </a:r>
            <a:r>
              <a:rPr lang="ru-RU" sz="4000" smtClean="0"/>
              <a:t>ОтражениЯ</a:t>
            </a:r>
            <a:r>
              <a:rPr lang="en-US" sz="4000" smtClean="0"/>
              <a:t>”</a:t>
            </a:r>
            <a:endParaRPr lang="ru-RU" sz="4000" smtClean="0"/>
          </a:p>
        </p:txBody>
      </p:sp>
      <p:sp>
        <p:nvSpPr>
          <p:cNvPr id="16398" name="Rectangle 14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3789363"/>
            <a:ext cx="8964612" cy="3068637"/>
          </a:xfrm>
        </p:spPr>
        <p:txBody>
          <a:bodyPr/>
          <a:lstStyle/>
          <a:p>
            <a:pPr rtl="1" eaLnBrk="1" hangingPunct="1">
              <a:lnSpc>
                <a:spcPct val="80000"/>
              </a:lnSpc>
              <a:defRPr/>
            </a:pPr>
            <a:r>
              <a:rPr lang="ru-RU" sz="2000" smtClean="0"/>
              <a:t>   </a:t>
            </a:r>
            <a:r>
              <a:rPr lang="en-US" sz="2000" smtClean="0"/>
              <a:t>“</a:t>
            </a:r>
            <a:r>
              <a:rPr lang="ru-RU" sz="2000" smtClean="0"/>
              <a:t>Лошади никогда не кончают самоубийством, потому что, будучи лишены дара речи, они не имеют возможность выяснять отношения.</a:t>
            </a:r>
            <a:r>
              <a:rPr lang="en-US" sz="2000" smtClean="0"/>
              <a:t>”</a:t>
            </a:r>
            <a:r>
              <a:rPr lang="ru-RU" sz="2000" smtClean="0"/>
              <a:t> (В. Маяковский)   </a:t>
            </a:r>
          </a:p>
          <a:p>
            <a:pPr rt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</a:t>
            </a:r>
            <a:r>
              <a:rPr lang="en-US" sz="2000" smtClean="0"/>
              <a:t>”</a:t>
            </a:r>
            <a:r>
              <a:rPr lang="ru-RU" sz="2000" smtClean="0"/>
              <a:t>Мы не можем вырвать ни одной страницы из нашей жизни, хотя легко можем бросить в огонь саму книгу.</a:t>
            </a:r>
            <a:r>
              <a:rPr lang="en-US" sz="2000" smtClean="0"/>
              <a:t>”</a:t>
            </a:r>
            <a:r>
              <a:rPr lang="ru-RU" sz="2000" smtClean="0"/>
              <a:t> (Ж. Санд).</a:t>
            </a:r>
          </a:p>
          <a:p>
            <a:pPr rt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</a:t>
            </a:r>
            <a:r>
              <a:rPr lang="en-US" sz="2000" smtClean="0"/>
              <a:t>”</a:t>
            </a:r>
            <a:r>
              <a:rPr lang="ru-RU" sz="2000" smtClean="0"/>
              <a:t>Самоубийца – человек, погибший при попытке бегства от себя самого.</a:t>
            </a:r>
            <a:r>
              <a:rPr lang="en-US" sz="2000" smtClean="0"/>
              <a:t>”</a:t>
            </a:r>
            <a:r>
              <a:rPr lang="ru-RU" sz="2000" smtClean="0"/>
              <a:t> </a:t>
            </a:r>
          </a:p>
          <a:p>
            <a:pPr rt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(Веслав Брудзиньский)</a:t>
            </a:r>
          </a:p>
          <a:p>
            <a:pPr rt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</a:t>
            </a:r>
            <a:r>
              <a:rPr lang="en-US" sz="2000" smtClean="0"/>
              <a:t>”</a:t>
            </a:r>
            <a:r>
              <a:rPr lang="ru-RU" sz="2000" smtClean="0"/>
              <a:t>Убийца убивает человека, самоубийца – человечество.</a:t>
            </a:r>
            <a:r>
              <a:rPr lang="en-US" sz="2000" smtClean="0"/>
              <a:t>”</a:t>
            </a:r>
            <a:r>
              <a:rPr lang="ru-RU" sz="2000" smtClean="0"/>
              <a:t> (Г. Честертон)</a:t>
            </a:r>
          </a:p>
          <a:p>
            <a:pPr rt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</a:t>
            </a:r>
            <a:r>
              <a:rPr lang="en-US" sz="2000" smtClean="0"/>
              <a:t>”</a:t>
            </a:r>
            <a:r>
              <a:rPr lang="ru-RU" sz="2000" smtClean="0"/>
              <a:t>Самоубийство – мольба о помощи, которую никто не услышал.</a:t>
            </a:r>
            <a:r>
              <a:rPr lang="en-US" sz="2000" smtClean="0"/>
              <a:t>”</a:t>
            </a:r>
            <a:r>
              <a:rPr lang="ru-RU" sz="2000" smtClean="0"/>
              <a:t> </a:t>
            </a:r>
          </a:p>
          <a:p>
            <a:pPr rt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(Р. Алев)  </a:t>
            </a:r>
          </a:p>
        </p:txBody>
      </p:sp>
      <p:pic>
        <p:nvPicPr>
          <p:cNvPr id="21508" name="Picture 15" descr="helmet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4213" y="692150"/>
            <a:ext cx="7920037" cy="309562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3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3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3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3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3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3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6" grpId="0"/>
      <p:bldP spid="1639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C:\Documents and Settings\Наташа\Рабочий стол\школа 2\правовое воспитание\картинки\Закат2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0" y="1349375"/>
            <a:ext cx="91440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600" b="1" i="1">
                <a:solidFill>
                  <a:schemeClr val="accent2"/>
                </a:solidFill>
              </a:rPr>
              <a:t>Мы все умрем, людей бессмертных нет.</a:t>
            </a:r>
          </a:p>
          <a:p>
            <a:pPr algn="ctr"/>
            <a:r>
              <a:rPr lang="ru-RU" sz="3600" b="1" i="1">
                <a:solidFill>
                  <a:schemeClr val="accent2"/>
                </a:solidFill>
              </a:rPr>
              <a:t>И это все известно и не ново.</a:t>
            </a:r>
          </a:p>
          <a:p>
            <a:pPr algn="ctr"/>
            <a:r>
              <a:rPr lang="ru-RU" sz="3600" b="1" i="1">
                <a:solidFill>
                  <a:schemeClr val="accent2"/>
                </a:solidFill>
              </a:rPr>
              <a:t>Но мы живем, чтобы оставить след,</a:t>
            </a:r>
          </a:p>
          <a:p>
            <a:pPr algn="ctr"/>
            <a:r>
              <a:rPr lang="ru-RU" sz="3600" b="1" i="1">
                <a:solidFill>
                  <a:schemeClr val="accent2"/>
                </a:solidFill>
              </a:rPr>
              <a:t>Дом иль тропинку, дерево иль слово.</a:t>
            </a:r>
          </a:p>
          <a:p>
            <a:pPr algn="ctr"/>
            <a:r>
              <a:rPr lang="ru-RU" sz="3600" b="1" i="1">
                <a:solidFill>
                  <a:schemeClr val="accent2"/>
                </a:solidFill>
              </a:rPr>
              <a:t>Им не исчезнуть начисто, дотла.</a:t>
            </a:r>
          </a:p>
          <a:p>
            <a:pPr algn="ctr"/>
            <a:r>
              <a:rPr lang="ru-RU" sz="3600" b="1" i="1">
                <a:solidFill>
                  <a:schemeClr val="accent2"/>
                </a:solidFill>
              </a:rPr>
              <a:t>Спешите ж делать добрые дела!!!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468313" y="509588"/>
            <a:ext cx="8064500" cy="520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400" b="1" i="1"/>
              <a:t>“Мы выбираем жизнь, они - смерть.</a:t>
            </a:r>
          </a:p>
          <a:p>
            <a:pPr algn="ctr"/>
            <a:r>
              <a:rPr lang="ru-RU" sz="2400" b="1" i="1"/>
              <a:t>Мы пишем письма, они – предсмертные записки.</a:t>
            </a:r>
          </a:p>
          <a:p>
            <a:pPr algn="ctr"/>
            <a:r>
              <a:rPr lang="ru-RU" sz="2400" b="1" i="1"/>
              <a:t>Мы строим планы на будущее, у них……</a:t>
            </a:r>
          </a:p>
          <a:p>
            <a:pPr algn="ctr"/>
            <a:r>
              <a:rPr lang="ru-RU" sz="2400" b="1" i="1"/>
              <a:t>У них нет будущего.</a:t>
            </a:r>
          </a:p>
          <a:p>
            <a:pPr algn="ctr"/>
            <a:r>
              <a:rPr lang="ru-RU" sz="2400" b="1" i="1"/>
              <a:t>Кажется, что мы и они – из разных миров.</a:t>
            </a:r>
          </a:p>
          <a:p>
            <a:pPr algn="ctr"/>
            <a:r>
              <a:rPr lang="ru-RU" sz="2400" b="1" i="1"/>
              <a:t>Но как велика пропасть между нами,</a:t>
            </a:r>
          </a:p>
          <a:p>
            <a:pPr algn="ctr"/>
            <a:r>
              <a:rPr lang="ru-RU" sz="2400" b="1" i="1"/>
              <a:t>Читающими эти строки,</a:t>
            </a:r>
          </a:p>
          <a:p>
            <a:pPr algn="ctr"/>
            <a:r>
              <a:rPr lang="ru-RU" sz="2400" b="1" i="1"/>
              <a:t>И тем, кто решился на самоубийство?</a:t>
            </a:r>
          </a:p>
          <a:p>
            <a:pPr algn="ctr"/>
            <a:r>
              <a:rPr lang="ru-RU" sz="2400" b="1" i="1"/>
              <a:t>Как сильно нужно измениться человеку, </a:t>
            </a:r>
          </a:p>
          <a:p>
            <a:pPr algn="ctr"/>
            <a:r>
              <a:rPr lang="ru-RU" sz="2400" b="1" i="1"/>
              <a:t>Чтобы сделать этот шаг? Всего лишь -  шаг.</a:t>
            </a:r>
          </a:p>
          <a:p>
            <a:pPr algn="ctr"/>
            <a:r>
              <a:rPr lang="ru-RU" sz="2400" b="1" i="1"/>
              <a:t>Они не были рождены самоубийцами, но умерли</a:t>
            </a:r>
          </a:p>
          <a:p>
            <a:pPr algn="ctr"/>
            <a:r>
              <a:rPr lang="ru-RU" sz="2400" b="1" i="1"/>
              <a:t>С этим клеймом.</a:t>
            </a:r>
          </a:p>
          <a:p>
            <a:pPr algn="ctr"/>
            <a:endParaRPr lang="ru-RU" sz="2400" b="1" i="1"/>
          </a:p>
          <a:p>
            <a:pPr algn="ctr"/>
            <a:r>
              <a:rPr lang="ru-RU" sz="2400" b="1" i="1"/>
              <a:t>Они продолжают умирать”.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>
          <a:xfrm>
            <a:off x="547688" y="492125"/>
            <a:ext cx="8007350" cy="557213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/>
              <a:t>15  ПРАВИЛ  ОБЩЕНИЯ  С  ЧЕЛОВЕКОМ  С  СУИЦИДАЛЬНЫМИ  МЫСЛЯМИ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539750" y="1268413"/>
            <a:ext cx="8229600" cy="55895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1. Попытайтесь  убедить  человека обратиться  к специалистам (психолог, врач, невропатолог).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2. Разработайте стратегию  помощи, если человек отказывается от помощи специалистов.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3. Будьте заинтересованы судьбе этого человека и готовы помочь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4. Оцените его внутренние  резервы – найдите их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5. Позвольте выговариваться – человек почувствует облегчение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6. Не  оставляйте  в одиночестве 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7. Поддерживайте его и будьте ненавязчиво настойчивы в позитиве - дайте ему эмоциональную  опору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8. Давайте  больше позитивных установок, т.к. в состоянии душевного кризиса нужны строгие утвердительные указания.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9.  Будьте компетентны в данном вопросе - соблюдайте такт, терпение, обратитесь за консультацией к специалисту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10. Убедите его  в  том, что  он  сделал верный  шаг,  приняв  вашу помощь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11. Помогите ему осознать или вспомнить  его  способность  анализировать и воспринимать советы окружающих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12. Помогите осознать, что следует   принять во внимание  и другие  возможные источники  помощи: друзей, семью, врачей, священников, муллы к которым  можно обратиться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13. Помогите отвлечься от негативных мыслей, что поможет вернуть  душевные силы  и стабильность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14. Внушите ему чувство уважения к собственной жизни и к себе самому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15. Примените технику 2 колонок – негатив превратите в позитив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71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71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71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71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71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71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71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/>
      <p:bldP spid="717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smtClean="0"/>
              <a:t>Педагогам и родителям важно знать, в чем заключается проявление пред суицидального поведения. Признаки эмоциональных нарушений:</a:t>
            </a:r>
            <a:endParaRPr lang="ru-RU" sz="40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28775"/>
            <a:ext cx="8589963" cy="58785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b="1" smtClean="0"/>
              <a:t>• потеря аппетита или импульсивное обжорство, бессонница или повышенная сонливость; </a:t>
            </a:r>
            <a:br>
              <a:rPr lang="ru-RU" sz="1800" b="1" smtClean="0"/>
            </a:br>
            <a:r>
              <a:rPr lang="ru-RU" sz="1800" b="1" smtClean="0"/>
              <a:t>• частые жалобы на соматические недомогания (на боли в животе, головные боли, постоянную усталость, частую сонливость); </a:t>
            </a:r>
            <a:br>
              <a:rPr lang="ru-RU" sz="1800" b="1" smtClean="0"/>
            </a:br>
            <a:r>
              <a:rPr lang="ru-RU" sz="1800" b="1" smtClean="0"/>
              <a:t>• необычно пренебрежительное отношение к своему внешнему виду; </a:t>
            </a:r>
            <a:br>
              <a:rPr lang="ru-RU" sz="1800" b="1" smtClean="0"/>
            </a:br>
            <a:r>
              <a:rPr lang="ru-RU" sz="1800" b="1" smtClean="0"/>
              <a:t>• постоянное чувство одиночества, бесполезности, вины или грусти; </a:t>
            </a:r>
            <a:br>
              <a:rPr lang="ru-RU" sz="1800" b="1" smtClean="0"/>
            </a:br>
            <a:r>
              <a:rPr lang="ru-RU" sz="1800" b="1" smtClean="0"/>
              <a:t>• ощущение скуки при проведении времени в привычном окружении или выполнении работы, которая раньше приносила удовольствие; </a:t>
            </a:r>
            <a:br>
              <a:rPr lang="ru-RU" sz="1800" b="1" smtClean="0"/>
            </a:br>
            <a:r>
              <a:rPr lang="ru-RU" sz="1800" b="1" smtClean="0"/>
              <a:t>• уход от контактов, изоляция от друзей и семьи, превращение в человека одиночку; </a:t>
            </a:r>
            <a:br>
              <a:rPr lang="ru-RU" sz="1800" b="1" smtClean="0"/>
            </a:br>
            <a:r>
              <a:rPr lang="ru-RU" sz="1800" b="1" smtClean="0"/>
              <a:t>• нарушение внимания со снижением качества выполняемой работы; </a:t>
            </a:r>
            <a:br>
              <a:rPr lang="ru-RU" sz="1800" b="1" smtClean="0"/>
            </a:br>
            <a:r>
              <a:rPr lang="ru-RU" sz="1800" b="1" smtClean="0"/>
              <a:t>• погруженность в размышления о смерти; </a:t>
            </a:r>
            <a:br>
              <a:rPr lang="ru-RU" sz="1800" b="1" smtClean="0"/>
            </a:br>
            <a:r>
              <a:rPr lang="ru-RU" sz="1800" b="1" smtClean="0"/>
              <a:t>• отсутствие планов на будущее; </a:t>
            </a:r>
            <a:br>
              <a:rPr lang="ru-RU" sz="1800" b="1" smtClean="0"/>
            </a:br>
            <a:r>
              <a:rPr lang="ru-RU" sz="1800" b="1" smtClean="0"/>
              <a:t>• внезапные приступы гнева, зачастую возникающие из-за мелочей; </a:t>
            </a:r>
            <a:br>
              <a:rPr lang="ru-RU" sz="1800" b="1" smtClean="0"/>
            </a:br>
            <a:r>
              <a:rPr lang="ru-RU" sz="1800" b="1" smtClean="0"/>
              <a:t>• пессимистическая оценка своего прошлого, избирательное воспоминание неприятных событий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smtClean="0"/>
              <a:t>      • пессимистическая оценка своего нынешнего состояния, отсутствие перспектив в будущем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5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b="1" smtClean="0"/>
              <a:t>К внешним проявлениям относятся:</a:t>
            </a:r>
          </a:p>
        </p:txBody>
      </p:sp>
      <p:sp>
        <p:nvSpPr>
          <p:cNvPr id="9247" name="Rectangle 31"/>
          <p:cNvSpPr>
            <a:spLocks noGrp="1" noChangeArrowheads="1"/>
          </p:cNvSpPr>
          <p:nvPr>
            <p:ph type="body" sz="half" idx="2"/>
          </p:nvPr>
        </p:nvSpPr>
        <p:spPr>
          <a:xfrm>
            <a:off x="4356100" y="1700213"/>
            <a:ext cx="4330700" cy="48863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тоскливое выражение лица (скорбная мимика), гипомимия, амимия; </a:t>
            </a:r>
            <a:br>
              <a:rPr lang="ru-RU" sz="2000" smtClean="0"/>
            </a:br>
            <a:r>
              <a:rPr lang="ru-RU" sz="2000" smtClean="0"/>
              <a:t>• тихий монотонный голос, замедленная речь;  • краткость ответов, отсутствие ответов; </a:t>
            </a:r>
            <a:br>
              <a:rPr lang="ru-RU" sz="2000" smtClean="0"/>
            </a:br>
            <a:r>
              <a:rPr lang="ru-RU" sz="2000" smtClean="0"/>
              <a:t>• ускоренная экспрессивная речь; </a:t>
            </a:r>
            <a:br>
              <a:rPr lang="ru-RU" sz="2000" smtClean="0"/>
            </a:br>
            <a:r>
              <a:rPr lang="ru-RU" sz="2000" smtClean="0"/>
              <a:t>• общая двигательная заторможенность, бездеятельность, адинамия, двигательное возбуждение; </a:t>
            </a:r>
            <a:br>
              <a:rPr lang="ru-RU" sz="2000" smtClean="0"/>
            </a:br>
            <a:r>
              <a:rPr lang="ru-RU" sz="2000" smtClean="0"/>
              <a:t>• стремление к контакту с окружающими, поиски сочувствия, апелляция к врачу за помощью; </a:t>
            </a:r>
            <a:br>
              <a:rPr lang="ru-RU" sz="2000" smtClean="0"/>
            </a:br>
            <a:r>
              <a:rPr lang="ru-RU" sz="2000" smtClean="0"/>
              <a:t>• эгоцентрическая направленность на свои страдания</a:t>
            </a:r>
          </a:p>
        </p:txBody>
      </p:sp>
      <p:pic>
        <p:nvPicPr>
          <p:cNvPr id="8196" name="Picture 32" descr="j021672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9600" y="1693863"/>
            <a:ext cx="3530600" cy="4256087"/>
          </a:xfrm>
          <a:noFill/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5" grpId="0"/>
      <p:bldP spid="92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b="1" smtClean="0"/>
              <a:t>Вегетативные нарушения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4262438" cy="4857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Чувство физической тяжести, душевной боли в груди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Ощущение стесненного дыхания, нехватки воздуха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Нарушение менструального цикла.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Пища ощущается безвкусной               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То же в других частях тела (голове, животе)  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Нарушение ритма сна                            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Слезливость           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Ощущение комка в горле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Повышенное артериальное давление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Сухость во рту («симптомы сухого языка»)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003800" y="1341438"/>
            <a:ext cx="3671888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Головные боли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Снижение веса тела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Повышение веса тела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Снижение аппетита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Отсутствие чувства сна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Запоры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Повышенная сонливость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Тахикардия           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Расширение зрачков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• Бессонница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02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2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2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0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0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0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102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02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02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 build="p"/>
      <p:bldP spid="1024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b="1" smtClean="0"/>
              <a:t>Когда следует обращаться за профессиональной помощью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700213"/>
            <a:ext cx="4932362" cy="4895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  Затянувшаяся депрессия и одиночество становятся опасными, если: </a:t>
            </a:r>
            <a:br>
              <a:rPr lang="ru-RU" sz="2000" smtClean="0"/>
            </a:br>
            <a:r>
              <a:rPr lang="ru-RU" sz="2000" smtClean="0"/>
              <a:t>• Вы чувствуете враждебность к людям, к которым раньше относились хорошо; </a:t>
            </a:r>
            <a:br>
              <a:rPr lang="ru-RU" sz="2000" smtClean="0"/>
            </a:br>
            <a:r>
              <a:rPr lang="ru-RU" sz="2000" smtClean="0"/>
              <a:t>• У вас нет интереса к чему бы то ни было;        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 • Ваше здоровье существенно подорвано; </a:t>
            </a:r>
            <a:br>
              <a:rPr lang="ru-RU" sz="2000" smtClean="0"/>
            </a:br>
            <a:r>
              <a:rPr lang="ru-RU" sz="2000" smtClean="0"/>
              <a:t>• Вы попадаете в зависимость от лекарств или алкоголя;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  • Вы избегаете общества и большую часть времени проводите в одиночестве;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  • Вы думаете о самоубийстве</a:t>
            </a:r>
            <a:br>
              <a:rPr lang="ru-RU" sz="2000" smtClean="0"/>
            </a:br>
            <a:r>
              <a:rPr lang="ru-RU" sz="2000" smtClean="0"/>
              <a:t/>
            </a:r>
            <a:br>
              <a:rPr lang="ru-RU" sz="2000" smtClean="0"/>
            </a:br>
            <a:endParaRPr lang="ru-RU" sz="2000" smtClean="0"/>
          </a:p>
        </p:txBody>
      </p:sp>
      <p:pic>
        <p:nvPicPr>
          <p:cNvPr id="10244" name="Picture 7" descr="j028541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76825" y="1693863"/>
            <a:ext cx="3605213" cy="4183062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8"/>
          <p:cNvSpPr>
            <a:spLocks noChangeArrowheads="1"/>
          </p:cNvSpPr>
          <p:nvPr/>
        </p:nvSpPr>
        <p:spPr bwMode="auto">
          <a:xfrm>
            <a:off x="395288" y="620713"/>
            <a:ext cx="8370887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ru-RU" sz="3600" b="1"/>
              <a:t>Об этих признаках очень важно рассказать кому-нибудь, сведущему в консультативной работе с людьми в состоянии горя. </a:t>
            </a:r>
            <a:endParaRPr lang="ru-RU" sz="3600"/>
          </a:p>
          <a:p>
            <a:pPr algn="ctr" eaLnBrk="1" hangingPunct="1"/>
            <a:r>
              <a:rPr lang="ru-RU" sz="3600" b="1"/>
              <a:t>Помните, что обращение за профессиональной помощью отнюдь не является слабостью, а, наоборот, говорит о мужестве и решимости.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28" name="Rectangle 11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/>
              <a:t>ПРИЗНАКИ, СВИДЕТЕЛЬСТВУЮЩИЕ О СУИЦИДАЛЬНОЙ УГРОЗЕ</a:t>
            </a:r>
            <a:endParaRPr lang="ru-RU" smtClean="0"/>
          </a:p>
        </p:txBody>
      </p:sp>
      <p:graphicFrame>
        <p:nvGraphicFramePr>
          <p:cNvPr id="13716" name="Group 404"/>
          <p:cNvGraphicFramePr>
            <a:graphicFrameLocks noGrp="1"/>
          </p:cNvGraphicFramePr>
          <p:nvPr>
            <p:ph type="tbl" idx="1"/>
          </p:nvPr>
        </p:nvGraphicFramePr>
        <p:xfrm>
          <a:off x="684213" y="1268413"/>
          <a:ext cx="7993062" cy="5449890"/>
        </p:xfrm>
        <a:graphic>
          <a:graphicData uri="http://schemas.openxmlformats.org/drawingml/2006/table">
            <a:tbl>
              <a:tblPr/>
              <a:tblGrid>
                <a:gridCol w="7993062"/>
              </a:tblGrid>
              <a:tr h="288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Поведенческие</a:t>
                      </a:r>
                      <a:endParaRPr kumimoji="0" lang="ru-RU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Любые внезапные изменения в поведении и настроении, особенно отдаляющие от близких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Склонность к неоправданно рискованным поступкам.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Чрезмерное употребления алкоголя или таблеток.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Посещение врача без необходимости.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Нарушение дисциплины или снижения качества работы или учебы.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Расставание с дорогими вещами или деньгами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Приобретение средств для суицида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Подведение итогов, приведение дел в порядок, приготовление к уходу.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Пренебрежение внешним видом, аккуратностью в быту.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3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34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3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3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2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1284</Words>
  <Application>Microsoft Office PowerPoint</Application>
  <PresentationFormat>Экран (4:3)</PresentationFormat>
  <Paragraphs>133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Круги</vt:lpstr>
      <vt:lpstr>  Профилактика подросткового суицида</vt:lpstr>
      <vt:lpstr>Презентация PowerPoint</vt:lpstr>
      <vt:lpstr>15  ПРАВИЛ  ОБЩЕНИЯ  С  ЧЕЛОВЕКОМ  С  СУИЦИДАЛЬНЫМИ  МЫСЛЯМИ</vt:lpstr>
      <vt:lpstr>Педагогам и родителям важно знать, в чем заключается проявление пред суицидального поведения. Признаки эмоциональных нарушений:</vt:lpstr>
      <vt:lpstr>К внешним проявлениям относятся:</vt:lpstr>
      <vt:lpstr>Вегетативные нарушения</vt:lpstr>
      <vt:lpstr>Когда следует обращаться за профессиональной помощью</vt:lpstr>
      <vt:lpstr>Презентация PowerPoint</vt:lpstr>
      <vt:lpstr>ПРИЗНАКИ, СВИДЕТЕЛЬСТВУЮЩИЕ О СУИЦИДАЛЬНОЙ УГРОЗЕ</vt:lpstr>
      <vt:lpstr>Презентация PowerPoint</vt:lpstr>
      <vt:lpstr>Презентация PowerPoint</vt:lpstr>
      <vt:lpstr>Риск суицидального поведения увеличивается в случае:</vt:lpstr>
      <vt:lpstr>Требования к проведению беседы с подростком, размышляющим о суициде.</vt:lpstr>
      <vt:lpstr>Рекомендации родителям застенчивого ребенка и педагогам должны включать следующие моменты:</vt:lpstr>
      <vt:lpstr>В непосредственной работе с детьми можно использо­вать следующие приемы и методы:</vt:lpstr>
      <vt:lpstr>Афоризмы на тему “ОтражениЯ”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“Профилактика подросткового суицида”</dc:title>
  <dc:creator>Гость</dc:creator>
  <cp:lastModifiedBy>Alexey</cp:lastModifiedBy>
  <cp:revision>14</cp:revision>
  <dcterms:created xsi:type="dcterms:W3CDTF">2009-10-27T07:56:25Z</dcterms:created>
  <dcterms:modified xsi:type="dcterms:W3CDTF">2014-05-04T14:31:13Z</dcterms:modified>
</cp:coreProperties>
</file>