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8" r:id="rId2"/>
    <p:sldMasterId id="2147483737" r:id="rId3"/>
  </p:sldMasterIdLst>
  <p:sldIdLst>
    <p:sldId id="256" r:id="rId4"/>
    <p:sldId id="257" r:id="rId5"/>
    <p:sldId id="258" r:id="rId6"/>
    <p:sldId id="261" r:id="rId7"/>
    <p:sldId id="259" r:id="rId8"/>
    <p:sldId id="262" r:id="rId9"/>
    <p:sldId id="263" r:id="rId10"/>
    <p:sldId id="260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304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408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087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561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296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459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209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3172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3165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2407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75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6767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2959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8478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9529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2593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2164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4368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6537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6888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8104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027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480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2748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1517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0459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04470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0419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55244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7977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24483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818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281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529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32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792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594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754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6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764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90763-59CE-4600-BC2F-A1AA80DDE814}" type="datetimeFigureOut">
              <a:rPr lang="ru-RU" smtClean="0"/>
              <a:t>07.01.2015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62D1EFA-49E5-4944-B043-2D53C2EBA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91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tnu.podelise.ru/docs/index-264925.html" TargetMode="External"/><Relationship Id="rId2" Type="http://schemas.openxmlformats.org/officeDocument/2006/relationships/hyperlink" Target="https://ru.wikipedia.org/wiki/%C1%E5%EB%EA%E8" TargetMode="External"/><Relationship Id="rId1" Type="http://schemas.openxmlformats.org/officeDocument/2006/relationships/slideLayout" Target="../slideLayouts/slideLayout24.xml"/><Relationship Id="rId5" Type="http://schemas.openxmlformats.org/officeDocument/2006/relationships/hyperlink" Target="https://ru.wikipedia.org/wiki/%D0%AD%D0%BF%D0%B8%D0%B4%D0%B5%D1%80%D0%BC%D0%B8%D1%81" TargetMode="External"/><Relationship Id="rId4" Type="http://schemas.openxmlformats.org/officeDocument/2006/relationships/hyperlink" Target="http://nashashcola.ru/integrirovannyj-urok-belki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БЕЛКИ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635296"/>
          </a:xfrm>
        </p:spPr>
        <p:txBody>
          <a:bodyPr/>
          <a:lstStyle/>
          <a:p>
            <a:r>
              <a:rPr lang="ru-RU" dirty="0" smtClean="0"/>
              <a:t>Анисимков Валерий, 10 «А»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423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7543" y="612235"/>
            <a:ext cx="8903916" cy="765303"/>
          </a:xfrm>
        </p:spPr>
        <p:txBody>
          <a:bodyPr/>
          <a:lstStyle/>
          <a:p>
            <a:r>
              <a:rPr lang="ru-RU" dirty="0" smtClean="0"/>
              <a:t>Структуры белка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379" y="1282535"/>
            <a:ext cx="10465614" cy="55754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3448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70" r="140" b="2390"/>
          <a:stretch/>
        </p:blipFill>
        <p:spPr>
          <a:xfrm>
            <a:off x="1330035" y="0"/>
            <a:ext cx="8502733" cy="6900944"/>
          </a:xfrm>
          <a:effectLst>
            <a:softEdge rad="1270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0035" y="0"/>
            <a:ext cx="8911687" cy="1280890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u="sng" dirty="0" smtClean="0"/>
              <a:t>Функции</a:t>
            </a: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153171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8177" y="624110"/>
            <a:ext cx="9616435" cy="128089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340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Источники:</a:t>
            </a:r>
          </a:p>
          <a:p>
            <a:r>
              <a:rPr lang="en-US" dirty="0">
                <a:hlinkClick r:id="rId2"/>
              </a:rPr>
              <a:t>https://ru.wikipedia.org/wiki/%</a:t>
            </a:r>
            <a:r>
              <a:rPr lang="en-US" dirty="0" smtClean="0">
                <a:hlinkClick r:id="rId2"/>
              </a:rPr>
              <a:t>C1%E5%EB%EA%E8</a:t>
            </a:r>
            <a:endParaRPr lang="ru-RU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tnu.podelise.ru/docs/index-264925.html</a:t>
            </a:r>
            <a:endParaRPr lang="ru-RU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nashashcola.ru/integrirovannyj-urok-belki.html</a:t>
            </a:r>
            <a:endParaRPr lang="ru-RU" dirty="0" smtClean="0"/>
          </a:p>
          <a:p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://ru.wikipedia.org/wiki/%</a:t>
            </a:r>
            <a:r>
              <a:rPr lang="en-US" dirty="0" smtClean="0">
                <a:hlinkClick r:id="rId5"/>
              </a:rPr>
              <a:t>D0%AD%D0%BF%D0%B8%D0%B4%D0%B5%D1%80%D0%BC%D0%B8%D1%81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319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5397" y="434104"/>
            <a:ext cx="10184925" cy="1252192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1684" y="819397"/>
            <a:ext cx="10188638" cy="5676405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Белки́</a:t>
            </a:r>
            <a:r>
              <a:rPr lang="ru-RU" sz="3200" dirty="0" smtClean="0"/>
              <a:t> — </a:t>
            </a:r>
            <a:r>
              <a:rPr lang="ru-RU" sz="3200" dirty="0"/>
              <a:t>высокомолекулярные органические вещества, состоящие из альфа-аминокислот, соединённых в цепочку пептидной связью . В живых организмах аминокислотный состав белков определяется генетическим кодом, при синтезе в большинстве случаев используется 20 стандартных аминокислот. </a:t>
            </a:r>
          </a:p>
        </p:txBody>
      </p:sp>
    </p:spTree>
    <p:extLst>
      <p:ext uri="{BB962C8B-B14F-4D97-AF65-F5344CB8AC3E}">
        <p14:creationId xmlns:p14="http://schemas.microsoft.com/office/powerpoint/2010/main" val="5385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5398" y="481606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ru-RU" sz="4400" dirty="0"/>
              <a:t>Физико-химические свойства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5397" y="1496291"/>
            <a:ext cx="8911687" cy="4640562"/>
          </a:xfrm>
        </p:spPr>
        <p:txBody>
          <a:bodyPr>
            <a:norm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Амфотерность</a:t>
            </a:r>
          </a:p>
          <a:p>
            <a:pPr marL="0" indent="0">
              <a:buNone/>
            </a:pPr>
            <a:r>
              <a:rPr lang="ru-RU" sz="2800" dirty="0" smtClean="0"/>
              <a:t>Белки </a:t>
            </a:r>
            <a:r>
              <a:rPr lang="ru-RU" sz="2800" dirty="0"/>
              <a:t>обладают свойством амфотерности, то есть в зависимости от условий проявляют как кислотные, так и осно́вные свойства. В белках присутствуют несколько типов химических группировок, способных к ионизации в водном растворе: карбоксильные остатки боковых цепей кислых аминокислот </a:t>
            </a:r>
            <a:r>
              <a:rPr lang="ru-RU" sz="2800" dirty="0" smtClean="0"/>
              <a:t>и </a:t>
            </a:r>
            <a:r>
              <a:rPr lang="ru-RU" sz="2800" dirty="0"/>
              <a:t>азотсодержащие группы боковых цепей основных </a:t>
            </a:r>
            <a:r>
              <a:rPr lang="ru-RU" sz="2800" dirty="0" smtClean="0"/>
              <a:t>аминокислот.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5508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11504612" y="0"/>
            <a:ext cx="45719" cy="62411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672" y="1334433"/>
            <a:ext cx="6858984" cy="5387733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H="1">
            <a:off x="8894619" y="1264555"/>
            <a:ext cx="985651" cy="103925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9654638" y="225297"/>
            <a:ext cx="2537361" cy="107721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</a:rPr>
              <a:t>Кислотные свойства</a:t>
            </a:r>
            <a:endParaRPr lang="ru-RU" sz="3200" b="1" dirty="0">
              <a:ln w="12700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164564" y="1784184"/>
            <a:ext cx="911145" cy="2379949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075525" y="548916"/>
            <a:ext cx="356772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Основные свойства</a:t>
            </a:r>
            <a:endParaRPr lang="ru-RU" sz="36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944297" y="-5535"/>
            <a:ext cx="47853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2700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glow rad="101600">
                    <a:srgbClr val="00B050">
                      <a:alpha val="29000"/>
                    </a:srgbClr>
                  </a:glow>
                  <a:reflection stA="0" endPos="65000" dist="50800" dir="5400000" sy="-100000" algn="bl" rotWithShape="0"/>
                </a:effectLst>
              </a:rPr>
              <a:t>Амфотерность</a:t>
            </a:r>
            <a:endParaRPr lang="ru-RU" sz="4400" b="1" cap="none" spc="0" dirty="0">
              <a:ln w="12700" cmpd="sng">
                <a:solidFill>
                  <a:srgbClr val="00B050"/>
                </a:solidFill>
                <a:prstDash val="solid"/>
              </a:ln>
              <a:solidFill>
                <a:srgbClr val="00B050"/>
              </a:solidFill>
              <a:effectLst>
                <a:glow rad="101600">
                  <a:srgbClr val="00B050">
                    <a:alpha val="29000"/>
                  </a:srgbClr>
                </a:glow>
                <a:reflection stA="0" endPos="65000" dist="508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536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11504612" y="624110"/>
            <a:ext cx="358837" cy="527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1293" y="624109"/>
            <a:ext cx="10272155" cy="5907319"/>
          </a:xfrm>
        </p:spPr>
        <p:txBody>
          <a:bodyPr>
            <a:normAutofit lnSpcReduction="10000"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Растворимость</a:t>
            </a:r>
          </a:p>
          <a:p>
            <a:pPr marL="0" indent="0">
              <a:buNone/>
            </a:pPr>
            <a:r>
              <a:rPr lang="ru-RU" sz="2400" dirty="0" smtClean="0"/>
              <a:t>Белки </a:t>
            </a:r>
            <a:r>
              <a:rPr lang="ru-RU" sz="2400" dirty="0"/>
              <a:t>различаются по степени растворимости в воде. Водорастворимые белки называются </a:t>
            </a:r>
            <a:r>
              <a:rPr lang="ru-RU" sz="2400" b="1" dirty="0"/>
              <a:t>альбуминами</a:t>
            </a:r>
            <a:r>
              <a:rPr lang="ru-RU" sz="2400" dirty="0"/>
              <a:t>, </a:t>
            </a:r>
            <a:r>
              <a:rPr lang="ru-RU" sz="2400" dirty="0" smtClean="0"/>
              <a:t>(белки </a:t>
            </a:r>
            <a:r>
              <a:rPr lang="ru-RU" sz="2400" dirty="0"/>
              <a:t>крови и </a:t>
            </a:r>
            <a:r>
              <a:rPr lang="ru-RU" sz="2400" dirty="0" smtClean="0"/>
              <a:t>молока). </a:t>
            </a:r>
            <a:r>
              <a:rPr lang="ru-RU" sz="2400" dirty="0"/>
              <a:t>К </a:t>
            </a:r>
            <a:r>
              <a:rPr lang="ru-RU" sz="2400" dirty="0" smtClean="0"/>
              <a:t>нерастворимым (</a:t>
            </a:r>
            <a:r>
              <a:rPr lang="ru-RU" sz="2400" b="1" dirty="0" smtClean="0"/>
              <a:t>склеропротеинам</a:t>
            </a:r>
            <a:r>
              <a:rPr lang="ru-RU" sz="2400" dirty="0" smtClean="0"/>
              <a:t>) </a:t>
            </a:r>
            <a:r>
              <a:rPr lang="ru-RU" sz="2400" dirty="0"/>
              <a:t>относятся, например, кератин </a:t>
            </a:r>
            <a:r>
              <a:rPr lang="ru-RU" sz="2400" dirty="0" smtClean="0"/>
              <a:t>и фиброин. </a:t>
            </a:r>
            <a:r>
              <a:rPr lang="ru-RU" sz="2400" dirty="0"/>
              <a:t>Растворимость белка определяется не только его структурой, но внешними факторами, такими как природа растворителя, ионная сила и pH </a:t>
            </a:r>
            <a:r>
              <a:rPr lang="ru-RU" sz="2400" dirty="0" smtClean="0"/>
              <a:t>раствора.</a:t>
            </a: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Белки </a:t>
            </a:r>
            <a:r>
              <a:rPr lang="ru-RU" sz="2400" dirty="0"/>
              <a:t>также делятся на гидрофильные и </a:t>
            </a:r>
            <a:r>
              <a:rPr lang="ru-RU" sz="2400" dirty="0" smtClean="0"/>
              <a:t>гидрофобные. </a:t>
            </a:r>
            <a:r>
              <a:rPr lang="ru-RU" sz="2400" dirty="0"/>
              <a:t>К гидрофильным относится большинство белков цитоплазмы, ядра и межклеточного вещества, в том числе нерастворимые кератин и фиброин. К гидрофобным относится большинство белков, входящих в состав биологических мембран, — интегральных мембранных белков, которые взаимодействуют с гидрофобными липидами </a:t>
            </a:r>
            <a:r>
              <a:rPr lang="ru-RU" sz="2400" dirty="0" smtClean="0"/>
              <a:t>мембраны.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6042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11504612" y="249382"/>
            <a:ext cx="45719" cy="3747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877" y="993429"/>
            <a:ext cx="5980702" cy="4694852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5" name="TextBox 4"/>
          <p:cNvSpPr txBox="1"/>
          <p:nvPr/>
        </p:nvSpPr>
        <p:spPr>
          <a:xfrm>
            <a:off x="6443941" y="1211283"/>
            <a:ext cx="510639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Благодаря тому, что белки крови растворимы, она способна выполнять транспортную функцию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1883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00312" y="624110"/>
            <a:ext cx="104300" cy="21903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320" y="2446317"/>
            <a:ext cx="7607192" cy="43107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101933" y="231028"/>
            <a:ext cx="960713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Из-за того, что в состав верхнего слоя эпидермиса (кожи) входят нерастворимые и гидрофобные белки, кожаные изделия не промокают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5431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11504612" y="624110"/>
            <a:ext cx="45719" cy="4571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415" y="213755"/>
            <a:ext cx="10521538" cy="6555179"/>
          </a:xfrm>
        </p:spPr>
        <p:txBody>
          <a:bodyPr>
            <a:noAutofit/>
          </a:bodyPr>
          <a:lstStyle/>
          <a:p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Денатурация</a:t>
            </a:r>
          </a:p>
          <a:p>
            <a:pPr marL="400050" lvl="1" indent="0">
              <a:buNone/>
            </a:pPr>
            <a:r>
              <a:rPr lang="ru-RU" sz="2400" b="1" dirty="0" smtClean="0"/>
              <a:t>Денатурация белков</a:t>
            </a:r>
            <a:r>
              <a:rPr lang="ru-RU" sz="2400" dirty="0" smtClean="0"/>
              <a:t> — </a:t>
            </a:r>
            <a:r>
              <a:rPr lang="ru-RU" sz="2400" dirty="0"/>
              <a:t>внутримолекулярная перегруппировка их молекул, не сопровождающаяся расщеплением пептидной связи. Аминокислотная последовательность белка не изменяется. Приводит к потере белками их естественных свойств (растворимости, гидрофильности и др</a:t>
            </a:r>
            <a:r>
              <a:rPr lang="ru-RU" sz="2400" dirty="0" smtClean="0"/>
              <a:t>.).</a:t>
            </a:r>
          </a:p>
          <a:p>
            <a:pPr marL="0" indent="0">
              <a:buNone/>
            </a:pPr>
            <a:endParaRPr lang="ru-RU" sz="2400" dirty="0" smtClean="0"/>
          </a:p>
          <a:p>
            <a:pPr marL="400050" lvl="1" indent="0">
              <a:buNone/>
            </a:pPr>
            <a:r>
              <a:rPr lang="ru-RU" sz="2400" dirty="0" smtClean="0"/>
              <a:t>Практически </a:t>
            </a:r>
            <a:r>
              <a:rPr lang="ru-RU" sz="2400" dirty="0"/>
              <a:t>любое заметное изменение внешних условий, например, нагревание или существенное изменение pH приводит к последовательному нарушению четвертичной, третичной и вторичной структур белка. Обычно денатурация вызывается повышением температуры, действием сильных кислот и щелочей, солей тяжелых металлов, некоторых растворителей (спирт</a:t>
            </a:r>
            <a:r>
              <a:rPr lang="ru-RU" sz="2200" dirty="0"/>
              <a:t>), радиации и др.</a:t>
            </a:r>
          </a:p>
        </p:txBody>
      </p:sp>
    </p:spTree>
    <p:extLst>
      <p:ext uri="{BB962C8B-B14F-4D97-AF65-F5344CB8AC3E}">
        <p14:creationId xmlns:p14="http://schemas.microsoft.com/office/powerpoint/2010/main" val="168034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1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25891" y="624110"/>
            <a:ext cx="1778721" cy="62279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11504611" y="5700156"/>
            <a:ext cx="45719" cy="21106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олилиния 3"/>
          <p:cNvSpPr/>
          <p:nvPr/>
        </p:nvSpPr>
        <p:spPr>
          <a:xfrm>
            <a:off x="3386281" y="493482"/>
            <a:ext cx="3542260" cy="2814452"/>
          </a:xfrm>
          <a:custGeom>
            <a:avLst/>
            <a:gdLst>
              <a:gd name="connsiteX0" fmla="*/ 0 w 2246790"/>
              <a:gd name="connsiteY0" fmla="*/ 0 h 1846903"/>
              <a:gd name="connsiteX1" fmla="*/ 2232561 w 2246790"/>
              <a:gd name="connsiteY1" fmla="*/ 1282535 h 1846903"/>
              <a:gd name="connsiteX2" fmla="*/ 985652 w 2246790"/>
              <a:gd name="connsiteY2" fmla="*/ 1555667 h 1846903"/>
              <a:gd name="connsiteX3" fmla="*/ 1626919 w 2246790"/>
              <a:gd name="connsiteY3" fmla="*/ 427511 h 1846903"/>
              <a:gd name="connsiteX4" fmla="*/ 771896 w 2246790"/>
              <a:gd name="connsiteY4" fmla="*/ 380010 h 1846903"/>
              <a:gd name="connsiteX5" fmla="*/ 629392 w 2246790"/>
              <a:gd name="connsiteY5" fmla="*/ 783771 h 1846903"/>
              <a:gd name="connsiteX6" fmla="*/ 1199408 w 2246790"/>
              <a:gd name="connsiteY6" fmla="*/ 617517 h 1846903"/>
              <a:gd name="connsiteX7" fmla="*/ 285008 w 2246790"/>
              <a:gd name="connsiteY7" fmla="*/ 451262 h 1846903"/>
              <a:gd name="connsiteX8" fmla="*/ 380010 w 2246790"/>
              <a:gd name="connsiteY8" fmla="*/ 213755 h 1846903"/>
              <a:gd name="connsiteX9" fmla="*/ 617517 w 2246790"/>
              <a:gd name="connsiteY9" fmla="*/ 486888 h 1846903"/>
              <a:gd name="connsiteX10" fmla="*/ 451262 w 2246790"/>
              <a:gd name="connsiteY10" fmla="*/ 1615044 h 1846903"/>
              <a:gd name="connsiteX11" fmla="*/ 831273 w 2246790"/>
              <a:gd name="connsiteY11" fmla="*/ 1828800 h 1846903"/>
              <a:gd name="connsiteX12" fmla="*/ 890649 w 2246790"/>
              <a:gd name="connsiteY12" fmla="*/ 1330036 h 1846903"/>
              <a:gd name="connsiteX13" fmla="*/ 748145 w 2246790"/>
              <a:gd name="connsiteY13" fmla="*/ 1116280 h 1846903"/>
              <a:gd name="connsiteX14" fmla="*/ 760021 w 2246790"/>
              <a:gd name="connsiteY14" fmla="*/ 938150 h 1846903"/>
              <a:gd name="connsiteX15" fmla="*/ 961901 w 2246790"/>
              <a:gd name="connsiteY15" fmla="*/ 878774 h 1846903"/>
              <a:gd name="connsiteX16" fmla="*/ 1246909 w 2246790"/>
              <a:gd name="connsiteY16" fmla="*/ 1235033 h 1846903"/>
              <a:gd name="connsiteX17" fmla="*/ 1555667 w 2246790"/>
              <a:gd name="connsiteY17" fmla="*/ 1448789 h 1846903"/>
              <a:gd name="connsiteX18" fmla="*/ 1805049 w 2246790"/>
              <a:gd name="connsiteY18" fmla="*/ 1199407 h 1846903"/>
              <a:gd name="connsiteX19" fmla="*/ 1781299 w 2246790"/>
              <a:gd name="connsiteY19" fmla="*/ 653143 h 1846903"/>
              <a:gd name="connsiteX20" fmla="*/ 1781299 w 2246790"/>
              <a:gd name="connsiteY20" fmla="*/ 653143 h 1846903"/>
              <a:gd name="connsiteX0" fmla="*/ 0 w 2231871"/>
              <a:gd name="connsiteY0" fmla="*/ 0 h 1838731"/>
              <a:gd name="connsiteX1" fmla="*/ 2218019 w 2231871"/>
              <a:gd name="connsiteY1" fmla="*/ 1274363 h 1838731"/>
              <a:gd name="connsiteX2" fmla="*/ 971110 w 2231871"/>
              <a:gd name="connsiteY2" fmla="*/ 1547495 h 1838731"/>
              <a:gd name="connsiteX3" fmla="*/ 1612377 w 2231871"/>
              <a:gd name="connsiteY3" fmla="*/ 419339 h 1838731"/>
              <a:gd name="connsiteX4" fmla="*/ 757354 w 2231871"/>
              <a:gd name="connsiteY4" fmla="*/ 371838 h 1838731"/>
              <a:gd name="connsiteX5" fmla="*/ 614850 w 2231871"/>
              <a:gd name="connsiteY5" fmla="*/ 775599 h 1838731"/>
              <a:gd name="connsiteX6" fmla="*/ 1184866 w 2231871"/>
              <a:gd name="connsiteY6" fmla="*/ 609345 h 1838731"/>
              <a:gd name="connsiteX7" fmla="*/ 270466 w 2231871"/>
              <a:gd name="connsiteY7" fmla="*/ 443090 h 1838731"/>
              <a:gd name="connsiteX8" fmla="*/ 365468 w 2231871"/>
              <a:gd name="connsiteY8" fmla="*/ 205583 h 1838731"/>
              <a:gd name="connsiteX9" fmla="*/ 602975 w 2231871"/>
              <a:gd name="connsiteY9" fmla="*/ 478716 h 1838731"/>
              <a:gd name="connsiteX10" fmla="*/ 436720 w 2231871"/>
              <a:gd name="connsiteY10" fmla="*/ 1606872 h 1838731"/>
              <a:gd name="connsiteX11" fmla="*/ 816731 w 2231871"/>
              <a:gd name="connsiteY11" fmla="*/ 1820628 h 1838731"/>
              <a:gd name="connsiteX12" fmla="*/ 876107 w 2231871"/>
              <a:gd name="connsiteY12" fmla="*/ 1321864 h 1838731"/>
              <a:gd name="connsiteX13" fmla="*/ 733603 w 2231871"/>
              <a:gd name="connsiteY13" fmla="*/ 1108108 h 1838731"/>
              <a:gd name="connsiteX14" fmla="*/ 745479 w 2231871"/>
              <a:gd name="connsiteY14" fmla="*/ 929978 h 1838731"/>
              <a:gd name="connsiteX15" fmla="*/ 947359 w 2231871"/>
              <a:gd name="connsiteY15" fmla="*/ 870602 h 1838731"/>
              <a:gd name="connsiteX16" fmla="*/ 1232367 w 2231871"/>
              <a:gd name="connsiteY16" fmla="*/ 1226861 h 1838731"/>
              <a:gd name="connsiteX17" fmla="*/ 1541125 w 2231871"/>
              <a:gd name="connsiteY17" fmla="*/ 1440617 h 1838731"/>
              <a:gd name="connsiteX18" fmla="*/ 1790507 w 2231871"/>
              <a:gd name="connsiteY18" fmla="*/ 1191235 h 1838731"/>
              <a:gd name="connsiteX19" fmla="*/ 1766757 w 2231871"/>
              <a:gd name="connsiteY19" fmla="*/ 644971 h 1838731"/>
              <a:gd name="connsiteX20" fmla="*/ 1766757 w 2231871"/>
              <a:gd name="connsiteY20" fmla="*/ 644971 h 1838731"/>
              <a:gd name="connsiteX0" fmla="*/ 0 w 2157336"/>
              <a:gd name="connsiteY0" fmla="*/ 0 h 1936797"/>
              <a:gd name="connsiteX1" fmla="*/ 2145308 w 2157336"/>
              <a:gd name="connsiteY1" fmla="*/ 1372429 h 1936797"/>
              <a:gd name="connsiteX2" fmla="*/ 898399 w 2157336"/>
              <a:gd name="connsiteY2" fmla="*/ 1645561 h 1936797"/>
              <a:gd name="connsiteX3" fmla="*/ 1539666 w 2157336"/>
              <a:gd name="connsiteY3" fmla="*/ 517405 h 1936797"/>
              <a:gd name="connsiteX4" fmla="*/ 684643 w 2157336"/>
              <a:gd name="connsiteY4" fmla="*/ 469904 h 1936797"/>
              <a:gd name="connsiteX5" fmla="*/ 542139 w 2157336"/>
              <a:gd name="connsiteY5" fmla="*/ 873665 h 1936797"/>
              <a:gd name="connsiteX6" fmla="*/ 1112155 w 2157336"/>
              <a:gd name="connsiteY6" fmla="*/ 707411 h 1936797"/>
              <a:gd name="connsiteX7" fmla="*/ 197755 w 2157336"/>
              <a:gd name="connsiteY7" fmla="*/ 541156 h 1936797"/>
              <a:gd name="connsiteX8" fmla="*/ 292757 w 2157336"/>
              <a:gd name="connsiteY8" fmla="*/ 303649 h 1936797"/>
              <a:gd name="connsiteX9" fmla="*/ 530264 w 2157336"/>
              <a:gd name="connsiteY9" fmla="*/ 576782 h 1936797"/>
              <a:gd name="connsiteX10" fmla="*/ 364009 w 2157336"/>
              <a:gd name="connsiteY10" fmla="*/ 1704938 h 1936797"/>
              <a:gd name="connsiteX11" fmla="*/ 744020 w 2157336"/>
              <a:gd name="connsiteY11" fmla="*/ 1918694 h 1936797"/>
              <a:gd name="connsiteX12" fmla="*/ 803396 w 2157336"/>
              <a:gd name="connsiteY12" fmla="*/ 1419930 h 1936797"/>
              <a:gd name="connsiteX13" fmla="*/ 660892 w 2157336"/>
              <a:gd name="connsiteY13" fmla="*/ 1206174 h 1936797"/>
              <a:gd name="connsiteX14" fmla="*/ 672768 w 2157336"/>
              <a:gd name="connsiteY14" fmla="*/ 1028044 h 1936797"/>
              <a:gd name="connsiteX15" fmla="*/ 874648 w 2157336"/>
              <a:gd name="connsiteY15" fmla="*/ 968668 h 1936797"/>
              <a:gd name="connsiteX16" fmla="*/ 1159656 w 2157336"/>
              <a:gd name="connsiteY16" fmla="*/ 1324927 h 1936797"/>
              <a:gd name="connsiteX17" fmla="*/ 1468414 w 2157336"/>
              <a:gd name="connsiteY17" fmla="*/ 1538683 h 1936797"/>
              <a:gd name="connsiteX18" fmla="*/ 1717796 w 2157336"/>
              <a:gd name="connsiteY18" fmla="*/ 1289301 h 1936797"/>
              <a:gd name="connsiteX19" fmla="*/ 1694046 w 2157336"/>
              <a:gd name="connsiteY19" fmla="*/ 743037 h 1936797"/>
              <a:gd name="connsiteX20" fmla="*/ 1694046 w 2157336"/>
              <a:gd name="connsiteY20" fmla="*/ 743037 h 1936797"/>
              <a:gd name="connsiteX0" fmla="*/ 0 w 2157336"/>
              <a:gd name="connsiteY0" fmla="*/ 7989 h 1944786"/>
              <a:gd name="connsiteX1" fmla="*/ 2145308 w 2157336"/>
              <a:gd name="connsiteY1" fmla="*/ 1380418 h 1944786"/>
              <a:gd name="connsiteX2" fmla="*/ 898399 w 2157336"/>
              <a:gd name="connsiteY2" fmla="*/ 1653550 h 1944786"/>
              <a:gd name="connsiteX3" fmla="*/ 1539666 w 2157336"/>
              <a:gd name="connsiteY3" fmla="*/ 525394 h 1944786"/>
              <a:gd name="connsiteX4" fmla="*/ 684643 w 2157336"/>
              <a:gd name="connsiteY4" fmla="*/ 477893 h 1944786"/>
              <a:gd name="connsiteX5" fmla="*/ 542139 w 2157336"/>
              <a:gd name="connsiteY5" fmla="*/ 881654 h 1944786"/>
              <a:gd name="connsiteX6" fmla="*/ 1112155 w 2157336"/>
              <a:gd name="connsiteY6" fmla="*/ 715400 h 1944786"/>
              <a:gd name="connsiteX7" fmla="*/ 197755 w 2157336"/>
              <a:gd name="connsiteY7" fmla="*/ 549145 h 1944786"/>
              <a:gd name="connsiteX8" fmla="*/ 292757 w 2157336"/>
              <a:gd name="connsiteY8" fmla="*/ 311638 h 1944786"/>
              <a:gd name="connsiteX9" fmla="*/ 530264 w 2157336"/>
              <a:gd name="connsiteY9" fmla="*/ 584771 h 1944786"/>
              <a:gd name="connsiteX10" fmla="*/ 364009 w 2157336"/>
              <a:gd name="connsiteY10" fmla="*/ 1712927 h 1944786"/>
              <a:gd name="connsiteX11" fmla="*/ 744020 w 2157336"/>
              <a:gd name="connsiteY11" fmla="*/ 1926683 h 1944786"/>
              <a:gd name="connsiteX12" fmla="*/ 803396 w 2157336"/>
              <a:gd name="connsiteY12" fmla="*/ 1427919 h 1944786"/>
              <a:gd name="connsiteX13" fmla="*/ 660892 w 2157336"/>
              <a:gd name="connsiteY13" fmla="*/ 1214163 h 1944786"/>
              <a:gd name="connsiteX14" fmla="*/ 672768 w 2157336"/>
              <a:gd name="connsiteY14" fmla="*/ 1036033 h 1944786"/>
              <a:gd name="connsiteX15" fmla="*/ 874648 w 2157336"/>
              <a:gd name="connsiteY15" fmla="*/ 976657 h 1944786"/>
              <a:gd name="connsiteX16" fmla="*/ 1159656 w 2157336"/>
              <a:gd name="connsiteY16" fmla="*/ 1332916 h 1944786"/>
              <a:gd name="connsiteX17" fmla="*/ 1468414 w 2157336"/>
              <a:gd name="connsiteY17" fmla="*/ 1546672 h 1944786"/>
              <a:gd name="connsiteX18" fmla="*/ 1717796 w 2157336"/>
              <a:gd name="connsiteY18" fmla="*/ 1297290 h 1944786"/>
              <a:gd name="connsiteX19" fmla="*/ 1694046 w 2157336"/>
              <a:gd name="connsiteY19" fmla="*/ 751026 h 1944786"/>
              <a:gd name="connsiteX20" fmla="*/ 1694046 w 2157336"/>
              <a:gd name="connsiteY20" fmla="*/ 751026 h 1944786"/>
              <a:gd name="connsiteX0" fmla="*/ 23546 w 2177931"/>
              <a:gd name="connsiteY0" fmla="*/ 0 h 1936797"/>
              <a:gd name="connsiteX1" fmla="*/ 151583 w 2177931"/>
              <a:gd name="connsiteY1" fmla="*/ 592029 h 1936797"/>
              <a:gd name="connsiteX2" fmla="*/ 2168854 w 2177931"/>
              <a:gd name="connsiteY2" fmla="*/ 1372429 h 1936797"/>
              <a:gd name="connsiteX3" fmla="*/ 921945 w 2177931"/>
              <a:gd name="connsiteY3" fmla="*/ 1645561 h 1936797"/>
              <a:gd name="connsiteX4" fmla="*/ 1563212 w 2177931"/>
              <a:gd name="connsiteY4" fmla="*/ 517405 h 1936797"/>
              <a:gd name="connsiteX5" fmla="*/ 708189 w 2177931"/>
              <a:gd name="connsiteY5" fmla="*/ 469904 h 1936797"/>
              <a:gd name="connsiteX6" fmla="*/ 565685 w 2177931"/>
              <a:gd name="connsiteY6" fmla="*/ 873665 h 1936797"/>
              <a:gd name="connsiteX7" fmla="*/ 1135701 w 2177931"/>
              <a:gd name="connsiteY7" fmla="*/ 707411 h 1936797"/>
              <a:gd name="connsiteX8" fmla="*/ 221301 w 2177931"/>
              <a:gd name="connsiteY8" fmla="*/ 541156 h 1936797"/>
              <a:gd name="connsiteX9" fmla="*/ 316303 w 2177931"/>
              <a:gd name="connsiteY9" fmla="*/ 303649 h 1936797"/>
              <a:gd name="connsiteX10" fmla="*/ 553810 w 2177931"/>
              <a:gd name="connsiteY10" fmla="*/ 576782 h 1936797"/>
              <a:gd name="connsiteX11" fmla="*/ 387555 w 2177931"/>
              <a:gd name="connsiteY11" fmla="*/ 1704938 h 1936797"/>
              <a:gd name="connsiteX12" fmla="*/ 767566 w 2177931"/>
              <a:gd name="connsiteY12" fmla="*/ 1918694 h 1936797"/>
              <a:gd name="connsiteX13" fmla="*/ 826942 w 2177931"/>
              <a:gd name="connsiteY13" fmla="*/ 1419930 h 1936797"/>
              <a:gd name="connsiteX14" fmla="*/ 684438 w 2177931"/>
              <a:gd name="connsiteY14" fmla="*/ 1206174 h 1936797"/>
              <a:gd name="connsiteX15" fmla="*/ 696314 w 2177931"/>
              <a:gd name="connsiteY15" fmla="*/ 1028044 h 1936797"/>
              <a:gd name="connsiteX16" fmla="*/ 898194 w 2177931"/>
              <a:gd name="connsiteY16" fmla="*/ 968668 h 1936797"/>
              <a:gd name="connsiteX17" fmla="*/ 1183202 w 2177931"/>
              <a:gd name="connsiteY17" fmla="*/ 1324927 h 1936797"/>
              <a:gd name="connsiteX18" fmla="*/ 1491960 w 2177931"/>
              <a:gd name="connsiteY18" fmla="*/ 1538683 h 1936797"/>
              <a:gd name="connsiteX19" fmla="*/ 1741342 w 2177931"/>
              <a:gd name="connsiteY19" fmla="*/ 1289301 h 1936797"/>
              <a:gd name="connsiteX20" fmla="*/ 1717592 w 2177931"/>
              <a:gd name="connsiteY20" fmla="*/ 743037 h 1936797"/>
              <a:gd name="connsiteX21" fmla="*/ 1717592 w 2177931"/>
              <a:gd name="connsiteY21" fmla="*/ 743037 h 1936797"/>
              <a:gd name="connsiteX0" fmla="*/ 23546 w 2170170"/>
              <a:gd name="connsiteY0" fmla="*/ 0 h 1936797"/>
              <a:gd name="connsiteX1" fmla="*/ 151583 w 2170170"/>
              <a:gd name="connsiteY1" fmla="*/ 592029 h 1936797"/>
              <a:gd name="connsiteX2" fmla="*/ 1140462 w 2170170"/>
              <a:gd name="connsiteY2" fmla="*/ 951603 h 1936797"/>
              <a:gd name="connsiteX3" fmla="*/ 2168854 w 2170170"/>
              <a:gd name="connsiteY3" fmla="*/ 1372429 h 1936797"/>
              <a:gd name="connsiteX4" fmla="*/ 921945 w 2170170"/>
              <a:gd name="connsiteY4" fmla="*/ 1645561 h 1936797"/>
              <a:gd name="connsiteX5" fmla="*/ 1563212 w 2170170"/>
              <a:gd name="connsiteY5" fmla="*/ 517405 h 1936797"/>
              <a:gd name="connsiteX6" fmla="*/ 708189 w 2170170"/>
              <a:gd name="connsiteY6" fmla="*/ 469904 h 1936797"/>
              <a:gd name="connsiteX7" fmla="*/ 565685 w 2170170"/>
              <a:gd name="connsiteY7" fmla="*/ 873665 h 1936797"/>
              <a:gd name="connsiteX8" fmla="*/ 1135701 w 2170170"/>
              <a:gd name="connsiteY8" fmla="*/ 707411 h 1936797"/>
              <a:gd name="connsiteX9" fmla="*/ 221301 w 2170170"/>
              <a:gd name="connsiteY9" fmla="*/ 541156 h 1936797"/>
              <a:gd name="connsiteX10" fmla="*/ 316303 w 2170170"/>
              <a:gd name="connsiteY10" fmla="*/ 303649 h 1936797"/>
              <a:gd name="connsiteX11" fmla="*/ 553810 w 2170170"/>
              <a:gd name="connsiteY11" fmla="*/ 576782 h 1936797"/>
              <a:gd name="connsiteX12" fmla="*/ 387555 w 2170170"/>
              <a:gd name="connsiteY12" fmla="*/ 1704938 h 1936797"/>
              <a:gd name="connsiteX13" fmla="*/ 767566 w 2170170"/>
              <a:gd name="connsiteY13" fmla="*/ 1918694 h 1936797"/>
              <a:gd name="connsiteX14" fmla="*/ 826942 w 2170170"/>
              <a:gd name="connsiteY14" fmla="*/ 1419930 h 1936797"/>
              <a:gd name="connsiteX15" fmla="*/ 684438 w 2170170"/>
              <a:gd name="connsiteY15" fmla="*/ 1206174 h 1936797"/>
              <a:gd name="connsiteX16" fmla="*/ 696314 w 2170170"/>
              <a:gd name="connsiteY16" fmla="*/ 1028044 h 1936797"/>
              <a:gd name="connsiteX17" fmla="*/ 898194 w 2170170"/>
              <a:gd name="connsiteY17" fmla="*/ 968668 h 1936797"/>
              <a:gd name="connsiteX18" fmla="*/ 1183202 w 2170170"/>
              <a:gd name="connsiteY18" fmla="*/ 1324927 h 1936797"/>
              <a:gd name="connsiteX19" fmla="*/ 1491960 w 2170170"/>
              <a:gd name="connsiteY19" fmla="*/ 1538683 h 1936797"/>
              <a:gd name="connsiteX20" fmla="*/ 1741342 w 2170170"/>
              <a:gd name="connsiteY20" fmla="*/ 1289301 h 1936797"/>
              <a:gd name="connsiteX21" fmla="*/ 1717592 w 2170170"/>
              <a:gd name="connsiteY21" fmla="*/ 743037 h 1936797"/>
              <a:gd name="connsiteX22" fmla="*/ 1717592 w 2170170"/>
              <a:gd name="connsiteY22" fmla="*/ 743037 h 1936797"/>
              <a:gd name="connsiteX0" fmla="*/ 23546 w 2170054"/>
              <a:gd name="connsiteY0" fmla="*/ 0 h 1936797"/>
              <a:gd name="connsiteX1" fmla="*/ 151583 w 2170054"/>
              <a:gd name="connsiteY1" fmla="*/ 592029 h 1936797"/>
              <a:gd name="connsiteX2" fmla="*/ 595124 w 2170054"/>
              <a:gd name="connsiteY2" fmla="*/ 779988 h 1936797"/>
              <a:gd name="connsiteX3" fmla="*/ 1140462 w 2170054"/>
              <a:gd name="connsiteY3" fmla="*/ 951603 h 1936797"/>
              <a:gd name="connsiteX4" fmla="*/ 2168854 w 2170054"/>
              <a:gd name="connsiteY4" fmla="*/ 1372429 h 1936797"/>
              <a:gd name="connsiteX5" fmla="*/ 921945 w 2170054"/>
              <a:gd name="connsiteY5" fmla="*/ 1645561 h 1936797"/>
              <a:gd name="connsiteX6" fmla="*/ 1563212 w 2170054"/>
              <a:gd name="connsiteY6" fmla="*/ 517405 h 1936797"/>
              <a:gd name="connsiteX7" fmla="*/ 708189 w 2170054"/>
              <a:gd name="connsiteY7" fmla="*/ 469904 h 1936797"/>
              <a:gd name="connsiteX8" fmla="*/ 565685 w 2170054"/>
              <a:gd name="connsiteY8" fmla="*/ 873665 h 1936797"/>
              <a:gd name="connsiteX9" fmla="*/ 1135701 w 2170054"/>
              <a:gd name="connsiteY9" fmla="*/ 707411 h 1936797"/>
              <a:gd name="connsiteX10" fmla="*/ 221301 w 2170054"/>
              <a:gd name="connsiteY10" fmla="*/ 541156 h 1936797"/>
              <a:gd name="connsiteX11" fmla="*/ 316303 w 2170054"/>
              <a:gd name="connsiteY11" fmla="*/ 303649 h 1936797"/>
              <a:gd name="connsiteX12" fmla="*/ 553810 w 2170054"/>
              <a:gd name="connsiteY12" fmla="*/ 576782 h 1936797"/>
              <a:gd name="connsiteX13" fmla="*/ 387555 w 2170054"/>
              <a:gd name="connsiteY13" fmla="*/ 1704938 h 1936797"/>
              <a:gd name="connsiteX14" fmla="*/ 767566 w 2170054"/>
              <a:gd name="connsiteY14" fmla="*/ 1918694 h 1936797"/>
              <a:gd name="connsiteX15" fmla="*/ 826942 w 2170054"/>
              <a:gd name="connsiteY15" fmla="*/ 1419930 h 1936797"/>
              <a:gd name="connsiteX16" fmla="*/ 684438 w 2170054"/>
              <a:gd name="connsiteY16" fmla="*/ 1206174 h 1936797"/>
              <a:gd name="connsiteX17" fmla="*/ 696314 w 2170054"/>
              <a:gd name="connsiteY17" fmla="*/ 1028044 h 1936797"/>
              <a:gd name="connsiteX18" fmla="*/ 898194 w 2170054"/>
              <a:gd name="connsiteY18" fmla="*/ 968668 h 1936797"/>
              <a:gd name="connsiteX19" fmla="*/ 1183202 w 2170054"/>
              <a:gd name="connsiteY19" fmla="*/ 1324927 h 1936797"/>
              <a:gd name="connsiteX20" fmla="*/ 1491960 w 2170054"/>
              <a:gd name="connsiteY20" fmla="*/ 1538683 h 1936797"/>
              <a:gd name="connsiteX21" fmla="*/ 1741342 w 2170054"/>
              <a:gd name="connsiteY21" fmla="*/ 1289301 h 1936797"/>
              <a:gd name="connsiteX22" fmla="*/ 1717592 w 2170054"/>
              <a:gd name="connsiteY22" fmla="*/ 743037 h 1936797"/>
              <a:gd name="connsiteX23" fmla="*/ 1717592 w 2170054"/>
              <a:gd name="connsiteY23" fmla="*/ 743037 h 1936797"/>
              <a:gd name="connsiteX0" fmla="*/ 23546 w 2170054"/>
              <a:gd name="connsiteY0" fmla="*/ 0 h 1936797"/>
              <a:gd name="connsiteX1" fmla="*/ 151583 w 2170054"/>
              <a:gd name="connsiteY1" fmla="*/ 592029 h 1936797"/>
              <a:gd name="connsiteX2" fmla="*/ 587853 w 2170054"/>
              <a:gd name="connsiteY2" fmla="*/ 959775 h 1936797"/>
              <a:gd name="connsiteX3" fmla="*/ 1140462 w 2170054"/>
              <a:gd name="connsiteY3" fmla="*/ 951603 h 1936797"/>
              <a:gd name="connsiteX4" fmla="*/ 2168854 w 2170054"/>
              <a:gd name="connsiteY4" fmla="*/ 1372429 h 1936797"/>
              <a:gd name="connsiteX5" fmla="*/ 921945 w 2170054"/>
              <a:gd name="connsiteY5" fmla="*/ 1645561 h 1936797"/>
              <a:gd name="connsiteX6" fmla="*/ 1563212 w 2170054"/>
              <a:gd name="connsiteY6" fmla="*/ 517405 h 1936797"/>
              <a:gd name="connsiteX7" fmla="*/ 708189 w 2170054"/>
              <a:gd name="connsiteY7" fmla="*/ 469904 h 1936797"/>
              <a:gd name="connsiteX8" fmla="*/ 565685 w 2170054"/>
              <a:gd name="connsiteY8" fmla="*/ 873665 h 1936797"/>
              <a:gd name="connsiteX9" fmla="*/ 1135701 w 2170054"/>
              <a:gd name="connsiteY9" fmla="*/ 707411 h 1936797"/>
              <a:gd name="connsiteX10" fmla="*/ 221301 w 2170054"/>
              <a:gd name="connsiteY10" fmla="*/ 541156 h 1936797"/>
              <a:gd name="connsiteX11" fmla="*/ 316303 w 2170054"/>
              <a:gd name="connsiteY11" fmla="*/ 303649 h 1936797"/>
              <a:gd name="connsiteX12" fmla="*/ 553810 w 2170054"/>
              <a:gd name="connsiteY12" fmla="*/ 576782 h 1936797"/>
              <a:gd name="connsiteX13" fmla="*/ 387555 w 2170054"/>
              <a:gd name="connsiteY13" fmla="*/ 1704938 h 1936797"/>
              <a:gd name="connsiteX14" fmla="*/ 767566 w 2170054"/>
              <a:gd name="connsiteY14" fmla="*/ 1918694 h 1936797"/>
              <a:gd name="connsiteX15" fmla="*/ 826942 w 2170054"/>
              <a:gd name="connsiteY15" fmla="*/ 1419930 h 1936797"/>
              <a:gd name="connsiteX16" fmla="*/ 684438 w 2170054"/>
              <a:gd name="connsiteY16" fmla="*/ 1206174 h 1936797"/>
              <a:gd name="connsiteX17" fmla="*/ 696314 w 2170054"/>
              <a:gd name="connsiteY17" fmla="*/ 1028044 h 1936797"/>
              <a:gd name="connsiteX18" fmla="*/ 898194 w 2170054"/>
              <a:gd name="connsiteY18" fmla="*/ 968668 h 1936797"/>
              <a:gd name="connsiteX19" fmla="*/ 1183202 w 2170054"/>
              <a:gd name="connsiteY19" fmla="*/ 1324927 h 1936797"/>
              <a:gd name="connsiteX20" fmla="*/ 1491960 w 2170054"/>
              <a:gd name="connsiteY20" fmla="*/ 1538683 h 1936797"/>
              <a:gd name="connsiteX21" fmla="*/ 1741342 w 2170054"/>
              <a:gd name="connsiteY21" fmla="*/ 1289301 h 1936797"/>
              <a:gd name="connsiteX22" fmla="*/ 1717592 w 2170054"/>
              <a:gd name="connsiteY22" fmla="*/ 743037 h 1936797"/>
              <a:gd name="connsiteX23" fmla="*/ 1717592 w 2170054"/>
              <a:gd name="connsiteY23" fmla="*/ 743037 h 1936797"/>
              <a:gd name="connsiteX0" fmla="*/ 23546 w 2168896"/>
              <a:gd name="connsiteY0" fmla="*/ 0 h 1936797"/>
              <a:gd name="connsiteX1" fmla="*/ 151583 w 2168896"/>
              <a:gd name="connsiteY1" fmla="*/ 592029 h 1936797"/>
              <a:gd name="connsiteX2" fmla="*/ 587853 w 2168896"/>
              <a:gd name="connsiteY2" fmla="*/ 959775 h 1936797"/>
              <a:gd name="connsiteX3" fmla="*/ 965954 w 2168896"/>
              <a:gd name="connsiteY3" fmla="*/ 624718 h 1936797"/>
              <a:gd name="connsiteX4" fmla="*/ 2168854 w 2168896"/>
              <a:gd name="connsiteY4" fmla="*/ 1372429 h 1936797"/>
              <a:gd name="connsiteX5" fmla="*/ 921945 w 2168896"/>
              <a:gd name="connsiteY5" fmla="*/ 1645561 h 1936797"/>
              <a:gd name="connsiteX6" fmla="*/ 1563212 w 2168896"/>
              <a:gd name="connsiteY6" fmla="*/ 517405 h 1936797"/>
              <a:gd name="connsiteX7" fmla="*/ 708189 w 2168896"/>
              <a:gd name="connsiteY7" fmla="*/ 469904 h 1936797"/>
              <a:gd name="connsiteX8" fmla="*/ 565685 w 2168896"/>
              <a:gd name="connsiteY8" fmla="*/ 873665 h 1936797"/>
              <a:gd name="connsiteX9" fmla="*/ 1135701 w 2168896"/>
              <a:gd name="connsiteY9" fmla="*/ 707411 h 1936797"/>
              <a:gd name="connsiteX10" fmla="*/ 221301 w 2168896"/>
              <a:gd name="connsiteY10" fmla="*/ 541156 h 1936797"/>
              <a:gd name="connsiteX11" fmla="*/ 316303 w 2168896"/>
              <a:gd name="connsiteY11" fmla="*/ 303649 h 1936797"/>
              <a:gd name="connsiteX12" fmla="*/ 553810 w 2168896"/>
              <a:gd name="connsiteY12" fmla="*/ 576782 h 1936797"/>
              <a:gd name="connsiteX13" fmla="*/ 387555 w 2168896"/>
              <a:gd name="connsiteY13" fmla="*/ 1704938 h 1936797"/>
              <a:gd name="connsiteX14" fmla="*/ 767566 w 2168896"/>
              <a:gd name="connsiteY14" fmla="*/ 1918694 h 1936797"/>
              <a:gd name="connsiteX15" fmla="*/ 826942 w 2168896"/>
              <a:gd name="connsiteY15" fmla="*/ 1419930 h 1936797"/>
              <a:gd name="connsiteX16" fmla="*/ 684438 w 2168896"/>
              <a:gd name="connsiteY16" fmla="*/ 1206174 h 1936797"/>
              <a:gd name="connsiteX17" fmla="*/ 696314 w 2168896"/>
              <a:gd name="connsiteY17" fmla="*/ 1028044 h 1936797"/>
              <a:gd name="connsiteX18" fmla="*/ 898194 w 2168896"/>
              <a:gd name="connsiteY18" fmla="*/ 968668 h 1936797"/>
              <a:gd name="connsiteX19" fmla="*/ 1183202 w 2168896"/>
              <a:gd name="connsiteY19" fmla="*/ 1324927 h 1936797"/>
              <a:gd name="connsiteX20" fmla="*/ 1491960 w 2168896"/>
              <a:gd name="connsiteY20" fmla="*/ 1538683 h 1936797"/>
              <a:gd name="connsiteX21" fmla="*/ 1741342 w 2168896"/>
              <a:gd name="connsiteY21" fmla="*/ 1289301 h 1936797"/>
              <a:gd name="connsiteX22" fmla="*/ 1717592 w 2168896"/>
              <a:gd name="connsiteY22" fmla="*/ 743037 h 1936797"/>
              <a:gd name="connsiteX23" fmla="*/ 1717592 w 2168896"/>
              <a:gd name="connsiteY23" fmla="*/ 743037 h 1936797"/>
              <a:gd name="connsiteX0" fmla="*/ 23546 w 2168896"/>
              <a:gd name="connsiteY0" fmla="*/ 0 h 1936797"/>
              <a:gd name="connsiteX1" fmla="*/ 151583 w 2168896"/>
              <a:gd name="connsiteY1" fmla="*/ 592029 h 1936797"/>
              <a:gd name="connsiteX2" fmla="*/ 587853 w 2168896"/>
              <a:gd name="connsiteY2" fmla="*/ 959775 h 1936797"/>
              <a:gd name="connsiteX3" fmla="*/ 965954 w 2168896"/>
              <a:gd name="connsiteY3" fmla="*/ 624718 h 1936797"/>
              <a:gd name="connsiteX4" fmla="*/ 2168854 w 2168896"/>
              <a:gd name="connsiteY4" fmla="*/ 1372429 h 1936797"/>
              <a:gd name="connsiteX5" fmla="*/ 921945 w 2168896"/>
              <a:gd name="connsiteY5" fmla="*/ 1645561 h 1936797"/>
              <a:gd name="connsiteX6" fmla="*/ 1416766 w 2168896"/>
              <a:gd name="connsiteY6" fmla="*/ 853537 h 1936797"/>
              <a:gd name="connsiteX7" fmla="*/ 1563212 w 2168896"/>
              <a:gd name="connsiteY7" fmla="*/ 517405 h 1936797"/>
              <a:gd name="connsiteX8" fmla="*/ 708189 w 2168896"/>
              <a:gd name="connsiteY8" fmla="*/ 469904 h 1936797"/>
              <a:gd name="connsiteX9" fmla="*/ 565685 w 2168896"/>
              <a:gd name="connsiteY9" fmla="*/ 873665 h 1936797"/>
              <a:gd name="connsiteX10" fmla="*/ 1135701 w 2168896"/>
              <a:gd name="connsiteY10" fmla="*/ 707411 h 1936797"/>
              <a:gd name="connsiteX11" fmla="*/ 221301 w 2168896"/>
              <a:gd name="connsiteY11" fmla="*/ 541156 h 1936797"/>
              <a:gd name="connsiteX12" fmla="*/ 316303 w 2168896"/>
              <a:gd name="connsiteY12" fmla="*/ 303649 h 1936797"/>
              <a:gd name="connsiteX13" fmla="*/ 553810 w 2168896"/>
              <a:gd name="connsiteY13" fmla="*/ 576782 h 1936797"/>
              <a:gd name="connsiteX14" fmla="*/ 387555 w 2168896"/>
              <a:gd name="connsiteY14" fmla="*/ 1704938 h 1936797"/>
              <a:gd name="connsiteX15" fmla="*/ 767566 w 2168896"/>
              <a:gd name="connsiteY15" fmla="*/ 1918694 h 1936797"/>
              <a:gd name="connsiteX16" fmla="*/ 826942 w 2168896"/>
              <a:gd name="connsiteY16" fmla="*/ 1419930 h 1936797"/>
              <a:gd name="connsiteX17" fmla="*/ 684438 w 2168896"/>
              <a:gd name="connsiteY17" fmla="*/ 1206174 h 1936797"/>
              <a:gd name="connsiteX18" fmla="*/ 696314 w 2168896"/>
              <a:gd name="connsiteY18" fmla="*/ 1028044 h 1936797"/>
              <a:gd name="connsiteX19" fmla="*/ 898194 w 2168896"/>
              <a:gd name="connsiteY19" fmla="*/ 968668 h 1936797"/>
              <a:gd name="connsiteX20" fmla="*/ 1183202 w 2168896"/>
              <a:gd name="connsiteY20" fmla="*/ 1324927 h 1936797"/>
              <a:gd name="connsiteX21" fmla="*/ 1491960 w 2168896"/>
              <a:gd name="connsiteY21" fmla="*/ 1538683 h 1936797"/>
              <a:gd name="connsiteX22" fmla="*/ 1741342 w 2168896"/>
              <a:gd name="connsiteY22" fmla="*/ 1289301 h 1936797"/>
              <a:gd name="connsiteX23" fmla="*/ 1717592 w 2168896"/>
              <a:gd name="connsiteY23" fmla="*/ 743037 h 1936797"/>
              <a:gd name="connsiteX24" fmla="*/ 1717592 w 2168896"/>
              <a:gd name="connsiteY24" fmla="*/ 743037 h 1936797"/>
              <a:gd name="connsiteX0" fmla="*/ 23546 w 2168896"/>
              <a:gd name="connsiteY0" fmla="*/ 0 h 1936797"/>
              <a:gd name="connsiteX1" fmla="*/ 151583 w 2168896"/>
              <a:gd name="connsiteY1" fmla="*/ 592029 h 1936797"/>
              <a:gd name="connsiteX2" fmla="*/ 587853 w 2168896"/>
              <a:gd name="connsiteY2" fmla="*/ 959775 h 1936797"/>
              <a:gd name="connsiteX3" fmla="*/ 965954 w 2168896"/>
              <a:gd name="connsiteY3" fmla="*/ 624718 h 1936797"/>
              <a:gd name="connsiteX4" fmla="*/ 2168854 w 2168896"/>
              <a:gd name="connsiteY4" fmla="*/ 1372429 h 1936797"/>
              <a:gd name="connsiteX5" fmla="*/ 921945 w 2168896"/>
              <a:gd name="connsiteY5" fmla="*/ 1645561 h 1936797"/>
              <a:gd name="connsiteX6" fmla="*/ 1416766 w 2168896"/>
              <a:gd name="connsiteY6" fmla="*/ 902570 h 1936797"/>
              <a:gd name="connsiteX7" fmla="*/ 1563212 w 2168896"/>
              <a:gd name="connsiteY7" fmla="*/ 517405 h 1936797"/>
              <a:gd name="connsiteX8" fmla="*/ 708189 w 2168896"/>
              <a:gd name="connsiteY8" fmla="*/ 469904 h 1936797"/>
              <a:gd name="connsiteX9" fmla="*/ 565685 w 2168896"/>
              <a:gd name="connsiteY9" fmla="*/ 873665 h 1936797"/>
              <a:gd name="connsiteX10" fmla="*/ 1135701 w 2168896"/>
              <a:gd name="connsiteY10" fmla="*/ 707411 h 1936797"/>
              <a:gd name="connsiteX11" fmla="*/ 221301 w 2168896"/>
              <a:gd name="connsiteY11" fmla="*/ 541156 h 1936797"/>
              <a:gd name="connsiteX12" fmla="*/ 316303 w 2168896"/>
              <a:gd name="connsiteY12" fmla="*/ 303649 h 1936797"/>
              <a:gd name="connsiteX13" fmla="*/ 553810 w 2168896"/>
              <a:gd name="connsiteY13" fmla="*/ 576782 h 1936797"/>
              <a:gd name="connsiteX14" fmla="*/ 387555 w 2168896"/>
              <a:gd name="connsiteY14" fmla="*/ 1704938 h 1936797"/>
              <a:gd name="connsiteX15" fmla="*/ 767566 w 2168896"/>
              <a:gd name="connsiteY15" fmla="*/ 1918694 h 1936797"/>
              <a:gd name="connsiteX16" fmla="*/ 826942 w 2168896"/>
              <a:gd name="connsiteY16" fmla="*/ 1419930 h 1936797"/>
              <a:gd name="connsiteX17" fmla="*/ 684438 w 2168896"/>
              <a:gd name="connsiteY17" fmla="*/ 1206174 h 1936797"/>
              <a:gd name="connsiteX18" fmla="*/ 696314 w 2168896"/>
              <a:gd name="connsiteY18" fmla="*/ 1028044 h 1936797"/>
              <a:gd name="connsiteX19" fmla="*/ 898194 w 2168896"/>
              <a:gd name="connsiteY19" fmla="*/ 968668 h 1936797"/>
              <a:gd name="connsiteX20" fmla="*/ 1183202 w 2168896"/>
              <a:gd name="connsiteY20" fmla="*/ 1324927 h 1936797"/>
              <a:gd name="connsiteX21" fmla="*/ 1491960 w 2168896"/>
              <a:gd name="connsiteY21" fmla="*/ 1538683 h 1936797"/>
              <a:gd name="connsiteX22" fmla="*/ 1741342 w 2168896"/>
              <a:gd name="connsiteY22" fmla="*/ 1289301 h 1936797"/>
              <a:gd name="connsiteX23" fmla="*/ 1717592 w 2168896"/>
              <a:gd name="connsiteY23" fmla="*/ 743037 h 1936797"/>
              <a:gd name="connsiteX24" fmla="*/ 1717592 w 2168896"/>
              <a:gd name="connsiteY24" fmla="*/ 743037 h 1936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168896" h="1936797">
                <a:moveTo>
                  <a:pt x="23546" y="0"/>
                </a:moveTo>
                <a:cubicBezTo>
                  <a:pt x="206063" y="71431"/>
                  <a:pt x="-205968" y="363291"/>
                  <a:pt x="151583" y="592029"/>
                </a:cubicBezTo>
                <a:cubicBezTo>
                  <a:pt x="246846" y="722027"/>
                  <a:pt x="423040" y="899846"/>
                  <a:pt x="587853" y="959775"/>
                </a:cubicBezTo>
                <a:cubicBezTo>
                  <a:pt x="752666" y="1019704"/>
                  <a:pt x="703666" y="525978"/>
                  <a:pt x="965954" y="624718"/>
                </a:cubicBezTo>
                <a:cubicBezTo>
                  <a:pt x="1228242" y="723458"/>
                  <a:pt x="2176189" y="1202289"/>
                  <a:pt x="2168854" y="1372429"/>
                </a:cubicBezTo>
                <a:cubicBezTo>
                  <a:pt x="2161519" y="1542569"/>
                  <a:pt x="1047293" y="1723871"/>
                  <a:pt x="921945" y="1645561"/>
                </a:cubicBezTo>
                <a:cubicBezTo>
                  <a:pt x="796597" y="1567251"/>
                  <a:pt x="1309888" y="1090596"/>
                  <a:pt x="1416766" y="902570"/>
                </a:cubicBezTo>
                <a:cubicBezTo>
                  <a:pt x="1523644" y="714544"/>
                  <a:pt x="1681308" y="589516"/>
                  <a:pt x="1563212" y="517405"/>
                </a:cubicBezTo>
                <a:cubicBezTo>
                  <a:pt x="1445116" y="445294"/>
                  <a:pt x="874444" y="410527"/>
                  <a:pt x="708189" y="469904"/>
                </a:cubicBezTo>
                <a:cubicBezTo>
                  <a:pt x="541935" y="529281"/>
                  <a:pt x="494433" y="834081"/>
                  <a:pt x="565685" y="873665"/>
                </a:cubicBezTo>
                <a:cubicBezTo>
                  <a:pt x="636937" y="913250"/>
                  <a:pt x="1193098" y="762829"/>
                  <a:pt x="1135701" y="707411"/>
                </a:cubicBezTo>
                <a:cubicBezTo>
                  <a:pt x="1078304" y="651993"/>
                  <a:pt x="357867" y="608450"/>
                  <a:pt x="221301" y="541156"/>
                </a:cubicBezTo>
                <a:cubicBezTo>
                  <a:pt x="84735" y="473862"/>
                  <a:pt x="260885" y="297711"/>
                  <a:pt x="316303" y="303649"/>
                </a:cubicBezTo>
                <a:cubicBezTo>
                  <a:pt x="371721" y="309587"/>
                  <a:pt x="541935" y="343234"/>
                  <a:pt x="553810" y="576782"/>
                </a:cubicBezTo>
                <a:cubicBezTo>
                  <a:pt x="565685" y="810330"/>
                  <a:pt x="351929" y="1481286"/>
                  <a:pt x="387555" y="1704938"/>
                </a:cubicBezTo>
                <a:cubicBezTo>
                  <a:pt x="423181" y="1928590"/>
                  <a:pt x="694335" y="1966195"/>
                  <a:pt x="767566" y="1918694"/>
                </a:cubicBezTo>
                <a:cubicBezTo>
                  <a:pt x="840797" y="1871193"/>
                  <a:pt x="840797" y="1538683"/>
                  <a:pt x="826942" y="1419930"/>
                </a:cubicBezTo>
                <a:cubicBezTo>
                  <a:pt x="813087" y="1301177"/>
                  <a:pt x="706209" y="1271488"/>
                  <a:pt x="684438" y="1206174"/>
                </a:cubicBezTo>
                <a:cubicBezTo>
                  <a:pt x="662667" y="1140860"/>
                  <a:pt x="660688" y="1067628"/>
                  <a:pt x="696314" y="1028044"/>
                </a:cubicBezTo>
                <a:cubicBezTo>
                  <a:pt x="731940" y="988460"/>
                  <a:pt x="817046" y="919188"/>
                  <a:pt x="898194" y="968668"/>
                </a:cubicBezTo>
                <a:cubicBezTo>
                  <a:pt x="979342" y="1018148"/>
                  <a:pt x="1084241" y="1229925"/>
                  <a:pt x="1183202" y="1324927"/>
                </a:cubicBezTo>
                <a:cubicBezTo>
                  <a:pt x="1282163" y="1419929"/>
                  <a:pt x="1398937" y="1544621"/>
                  <a:pt x="1491960" y="1538683"/>
                </a:cubicBezTo>
                <a:cubicBezTo>
                  <a:pt x="1584983" y="1532745"/>
                  <a:pt x="1703737" y="1421909"/>
                  <a:pt x="1741342" y="1289301"/>
                </a:cubicBezTo>
                <a:cubicBezTo>
                  <a:pt x="1778947" y="1156693"/>
                  <a:pt x="1717592" y="743037"/>
                  <a:pt x="1717592" y="743037"/>
                </a:cubicBezTo>
                <a:lnTo>
                  <a:pt x="1717592" y="743037"/>
                </a:lnTo>
              </a:path>
            </a:pathLst>
          </a:cu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 rot="16200000">
            <a:off x="3758412" y="-337285"/>
            <a:ext cx="2717126" cy="4251367"/>
          </a:xfrm>
          <a:custGeom>
            <a:avLst/>
            <a:gdLst>
              <a:gd name="connsiteX0" fmla="*/ 83251 w 1604394"/>
              <a:gd name="connsiteY0" fmla="*/ 564171 h 2844233"/>
              <a:gd name="connsiteX1" fmla="*/ 123 w 1604394"/>
              <a:gd name="connsiteY1" fmla="*/ 397916 h 2844233"/>
              <a:gd name="connsiteX2" fmla="*/ 71375 w 1604394"/>
              <a:gd name="connsiteY2" fmla="*/ 17906 h 2844233"/>
              <a:gd name="connsiteX3" fmla="*/ 308882 w 1604394"/>
              <a:gd name="connsiteY3" fmla="*/ 101033 h 2844233"/>
              <a:gd name="connsiteX4" fmla="*/ 368258 w 1604394"/>
              <a:gd name="connsiteY4" fmla="*/ 445418 h 2844233"/>
              <a:gd name="connsiteX5" fmla="*/ 237630 w 1604394"/>
              <a:gd name="connsiteY5" fmla="*/ 481043 h 2844233"/>
              <a:gd name="connsiteX6" fmla="*/ 202004 w 1604394"/>
              <a:gd name="connsiteY6" fmla="*/ 754176 h 2844233"/>
              <a:gd name="connsiteX7" fmla="*/ 534513 w 1604394"/>
              <a:gd name="connsiteY7" fmla="*/ 920431 h 2844233"/>
              <a:gd name="connsiteX8" fmla="*/ 760144 w 1604394"/>
              <a:gd name="connsiteY8" fmla="*/ 635423 h 2844233"/>
              <a:gd name="connsiteX9" fmla="*/ 807645 w 1604394"/>
              <a:gd name="connsiteY9" fmla="*/ 374166 h 2844233"/>
              <a:gd name="connsiteX10" fmla="*/ 1045152 w 1604394"/>
              <a:gd name="connsiteY10" fmla="*/ 528545 h 2844233"/>
              <a:gd name="connsiteX11" fmla="*/ 1033276 w 1604394"/>
              <a:gd name="connsiteY11" fmla="*/ 849179 h 2844233"/>
              <a:gd name="connsiteX12" fmla="*/ 843271 w 1604394"/>
              <a:gd name="connsiteY12" fmla="*/ 1086685 h 2844233"/>
              <a:gd name="connsiteX13" fmla="*/ 653266 w 1604394"/>
              <a:gd name="connsiteY13" fmla="*/ 1276690 h 2844233"/>
              <a:gd name="connsiteX14" fmla="*/ 261380 w 1604394"/>
              <a:gd name="connsiteY14" fmla="*/ 1169812 h 2844233"/>
              <a:gd name="connsiteX15" fmla="*/ 47625 w 1604394"/>
              <a:gd name="connsiteY15" fmla="*/ 1347942 h 2844233"/>
              <a:gd name="connsiteX16" fmla="*/ 249505 w 1604394"/>
              <a:gd name="connsiteY16" fmla="*/ 1597324 h 2844233"/>
              <a:gd name="connsiteX17" fmla="*/ 641391 w 1604394"/>
              <a:gd name="connsiteY17" fmla="*/ 1632950 h 2844233"/>
              <a:gd name="connsiteX18" fmla="*/ 724518 w 1604394"/>
              <a:gd name="connsiteY18" fmla="*/ 1906082 h 2844233"/>
              <a:gd name="connsiteX19" fmla="*/ 641391 w 1604394"/>
              <a:gd name="connsiteY19" fmla="*/ 2107963 h 2844233"/>
              <a:gd name="connsiteX20" fmla="*/ 617640 w 1604394"/>
              <a:gd name="connsiteY20" fmla="*/ 2476098 h 2844233"/>
              <a:gd name="connsiteX21" fmla="*/ 890773 w 1604394"/>
              <a:gd name="connsiteY21" fmla="*/ 2523599 h 2844233"/>
              <a:gd name="connsiteX22" fmla="*/ 1223282 w 1604394"/>
              <a:gd name="connsiteY22" fmla="*/ 2487973 h 2844233"/>
              <a:gd name="connsiteX23" fmla="*/ 1389536 w 1604394"/>
              <a:gd name="connsiteY23" fmla="*/ 2357345 h 2844233"/>
              <a:gd name="connsiteX24" fmla="*/ 1508289 w 1604394"/>
              <a:gd name="connsiteY24" fmla="*/ 2262342 h 2844233"/>
              <a:gd name="connsiteX25" fmla="*/ 1603292 w 1604394"/>
              <a:gd name="connsiteY25" fmla="*/ 2476098 h 2844233"/>
              <a:gd name="connsiteX26" fmla="*/ 1543915 w 1604394"/>
              <a:gd name="connsiteY26" fmla="*/ 2666103 h 2844233"/>
              <a:gd name="connsiteX27" fmla="*/ 1318284 w 1604394"/>
              <a:gd name="connsiteY27" fmla="*/ 2808607 h 2844233"/>
              <a:gd name="connsiteX28" fmla="*/ 1163905 w 1604394"/>
              <a:gd name="connsiteY28" fmla="*/ 2844233 h 2844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604394" h="2844233">
                <a:moveTo>
                  <a:pt x="83251" y="564171"/>
                </a:moveTo>
                <a:cubicBezTo>
                  <a:pt x="42676" y="526565"/>
                  <a:pt x="2102" y="488960"/>
                  <a:pt x="123" y="397916"/>
                </a:cubicBezTo>
                <a:cubicBezTo>
                  <a:pt x="-1856" y="306872"/>
                  <a:pt x="19915" y="67386"/>
                  <a:pt x="71375" y="17906"/>
                </a:cubicBezTo>
                <a:cubicBezTo>
                  <a:pt x="122835" y="-31574"/>
                  <a:pt x="259402" y="29781"/>
                  <a:pt x="308882" y="101033"/>
                </a:cubicBezTo>
                <a:cubicBezTo>
                  <a:pt x="358362" y="172285"/>
                  <a:pt x="380133" y="382083"/>
                  <a:pt x="368258" y="445418"/>
                </a:cubicBezTo>
                <a:cubicBezTo>
                  <a:pt x="356383" y="508753"/>
                  <a:pt x="265339" y="429583"/>
                  <a:pt x="237630" y="481043"/>
                </a:cubicBezTo>
                <a:cubicBezTo>
                  <a:pt x="209921" y="532503"/>
                  <a:pt x="152524" y="680945"/>
                  <a:pt x="202004" y="754176"/>
                </a:cubicBezTo>
                <a:cubicBezTo>
                  <a:pt x="251485" y="827407"/>
                  <a:pt x="441490" y="940223"/>
                  <a:pt x="534513" y="920431"/>
                </a:cubicBezTo>
                <a:cubicBezTo>
                  <a:pt x="627536" y="900639"/>
                  <a:pt x="714622" y="726467"/>
                  <a:pt x="760144" y="635423"/>
                </a:cubicBezTo>
                <a:cubicBezTo>
                  <a:pt x="805666" y="544379"/>
                  <a:pt x="760144" y="391979"/>
                  <a:pt x="807645" y="374166"/>
                </a:cubicBezTo>
                <a:cubicBezTo>
                  <a:pt x="855146" y="356353"/>
                  <a:pt x="1007547" y="449376"/>
                  <a:pt x="1045152" y="528545"/>
                </a:cubicBezTo>
                <a:cubicBezTo>
                  <a:pt x="1082757" y="607714"/>
                  <a:pt x="1066923" y="756156"/>
                  <a:pt x="1033276" y="849179"/>
                </a:cubicBezTo>
                <a:cubicBezTo>
                  <a:pt x="999629" y="942202"/>
                  <a:pt x="906606" y="1015433"/>
                  <a:pt x="843271" y="1086685"/>
                </a:cubicBezTo>
                <a:cubicBezTo>
                  <a:pt x="779936" y="1157937"/>
                  <a:pt x="750248" y="1262836"/>
                  <a:pt x="653266" y="1276690"/>
                </a:cubicBezTo>
                <a:cubicBezTo>
                  <a:pt x="556284" y="1290544"/>
                  <a:pt x="362320" y="1157937"/>
                  <a:pt x="261380" y="1169812"/>
                </a:cubicBezTo>
                <a:cubicBezTo>
                  <a:pt x="160440" y="1181687"/>
                  <a:pt x="49604" y="1276690"/>
                  <a:pt x="47625" y="1347942"/>
                </a:cubicBezTo>
                <a:cubicBezTo>
                  <a:pt x="45646" y="1419194"/>
                  <a:pt x="150544" y="1549823"/>
                  <a:pt x="249505" y="1597324"/>
                </a:cubicBezTo>
                <a:cubicBezTo>
                  <a:pt x="348466" y="1644825"/>
                  <a:pt x="562222" y="1581490"/>
                  <a:pt x="641391" y="1632950"/>
                </a:cubicBezTo>
                <a:cubicBezTo>
                  <a:pt x="720560" y="1684410"/>
                  <a:pt x="724518" y="1826913"/>
                  <a:pt x="724518" y="1906082"/>
                </a:cubicBezTo>
                <a:cubicBezTo>
                  <a:pt x="724518" y="1985251"/>
                  <a:pt x="659204" y="2012960"/>
                  <a:pt x="641391" y="2107963"/>
                </a:cubicBezTo>
                <a:cubicBezTo>
                  <a:pt x="623578" y="2202966"/>
                  <a:pt x="576076" y="2406825"/>
                  <a:pt x="617640" y="2476098"/>
                </a:cubicBezTo>
                <a:cubicBezTo>
                  <a:pt x="659204" y="2545371"/>
                  <a:pt x="789833" y="2521620"/>
                  <a:pt x="890773" y="2523599"/>
                </a:cubicBezTo>
                <a:cubicBezTo>
                  <a:pt x="991713" y="2525578"/>
                  <a:pt x="1140155" y="2515682"/>
                  <a:pt x="1223282" y="2487973"/>
                </a:cubicBezTo>
                <a:cubicBezTo>
                  <a:pt x="1306409" y="2460264"/>
                  <a:pt x="1389536" y="2357345"/>
                  <a:pt x="1389536" y="2357345"/>
                </a:cubicBezTo>
                <a:cubicBezTo>
                  <a:pt x="1437037" y="2319740"/>
                  <a:pt x="1472663" y="2242550"/>
                  <a:pt x="1508289" y="2262342"/>
                </a:cubicBezTo>
                <a:cubicBezTo>
                  <a:pt x="1543915" y="2282134"/>
                  <a:pt x="1597354" y="2408805"/>
                  <a:pt x="1603292" y="2476098"/>
                </a:cubicBezTo>
                <a:cubicBezTo>
                  <a:pt x="1609230" y="2543391"/>
                  <a:pt x="1591416" y="2610685"/>
                  <a:pt x="1543915" y="2666103"/>
                </a:cubicBezTo>
                <a:cubicBezTo>
                  <a:pt x="1496414" y="2721521"/>
                  <a:pt x="1381619" y="2778919"/>
                  <a:pt x="1318284" y="2808607"/>
                </a:cubicBezTo>
                <a:cubicBezTo>
                  <a:pt x="1254949" y="2838295"/>
                  <a:pt x="1209427" y="2841264"/>
                  <a:pt x="1163905" y="2844233"/>
                </a:cubicBezTo>
              </a:path>
            </a:pathLst>
          </a:cu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298429" y="3924721"/>
            <a:ext cx="9922464" cy="1446550"/>
          </a:xfrm>
          <a:prstGeom prst="rect">
            <a:avLst/>
          </a:prstGeom>
          <a:noFill/>
          <a:effectLst>
            <a:glow rad="101600">
              <a:srgbClr val="92D050">
                <a:alpha val="60000"/>
              </a:srgb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dirty="0" smtClean="0">
                <a:ln w="12700" cmpd="sng">
                  <a:noFill/>
                  <a:prstDash val="solid"/>
                </a:ln>
                <a:gradFill flip="none" rotWithShape="1">
                  <a:gsLst>
                    <a:gs pos="16000">
                      <a:srgbClr val="00B050"/>
                    </a:gs>
                    <a:gs pos="83000">
                      <a:srgbClr val="00B050">
                        <a:lumMod val="100000"/>
                      </a:srgbClr>
                    </a:gs>
                    <a:gs pos="50000">
                      <a:srgbClr val="FFFF00"/>
                    </a:gs>
                  </a:gsLst>
                  <a:lin ang="5400000" scaled="0"/>
                  <a:tileRect/>
                </a:gradFill>
                <a:effectLst>
                  <a:glow rad="1358900">
                    <a:srgbClr val="FFFF00">
                      <a:alpha val="82000"/>
                    </a:srgb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ДЕНАТУРАЦИЯ</a:t>
            </a:r>
            <a:endParaRPr lang="ru-RU" sz="8800" b="1" dirty="0">
              <a:ln w="12700" cmpd="sng">
                <a:noFill/>
                <a:prstDash val="solid"/>
              </a:ln>
              <a:gradFill flip="none" rotWithShape="1">
                <a:gsLst>
                  <a:gs pos="16000">
                    <a:srgbClr val="00B050"/>
                  </a:gs>
                  <a:gs pos="83000">
                    <a:srgbClr val="00B050">
                      <a:lumMod val="100000"/>
                    </a:srgbClr>
                  </a:gs>
                  <a:gs pos="50000">
                    <a:srgbClr val="FFFF00"/>
                  </a:gs>
                </a:gsLst>
                <a:lin ang="5400000" scaled="0"/>
                <a:tileRect/>
              </a:gradFill>
              <a:effectLst>
                <a:glow rad="1358900">
                  <a:srgbClr val="FFFF00">
                    <a:alpha val="82000"/>
                  </a:srgbClr>
                </a:glo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16926" y="5988059"/>
            <a:ext cx="7101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ПОД ДЕЙСТВИЕМ РАДИАЦИИ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8603673" y="678140"/>
            <a:ext cx="36457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«Расплетение» спирали белка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>
            <a:off x="7992094" y="1626919"/>
            <a:ext cx="1223158" cy="2375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351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3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 (Грань)]]</Template>
  <TotalTime>363</TotalTime>
  <Words>374</Words>
  <Application>Microsoft Office PowerPoint</Application>
  <PresentationFormat>Широкоэкранный</PresentationFormat>
  <Paragraphs>41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Verdana</vt:lpstr>
      <vt:lpstr>Wingdings 2</vt:lpstr>
      <vt:lpstr>Wingdings 3</vt:lpstr>
      <vt:lpstr>HDOfficeLightV0</vt:lpstr>
      <vt:lpstr>1_HDOfficeLightV0</vt:lpstr>
      <vt:lpstr>Легкий дым</vt:lpstr>
      <vt:lpstr>БЕЛКИ</vt:lpstr>
      <vt:lpstr> </vt:lpstr>
      <vt:lpstr>Физико-химические свойства</vt:lpstr>
      <vt:lpstr> </vt:lpstr>
      <vt:lpstr> </vt:lpstr>
      <vt:lpstr> </vt:lpstr>
      <vt:lpstr> </vt:lpstr>
      <vt:lpstr> </vt:lpstr>
      <vt:lpstr> </vt:lpstr>
      <vt:lpstr>Структуры белка</vt:lpstr>
      <vt:lpstr> Функции</vt:lpstr>
      <vt:lpstr>Спасибо за внимание</vt:lpstr>
      <vt:lpstr>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БЕЛКИ</dc:title>
  <dc:creator>Валера Анисимков</dc:creator>
  <cp:lastModifiedBy>Валера Анисимков</cp:lastModifiedBy>
  <cp:revision>17</cp:revision>
  <dcterms:created xsi:type="dcterms:W3CDTF">2015-01-07T14:59:54Z</dcterms:created>
  <dcterms:modified xsi:type="dcterms:W3CDTF">2015-01-07T21:03:36Z</dcterms:modified>
</cp:coreProperties>
</file>