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8" r:id="rId2"/>
    <p:sldId id="260" r:id="rId3"/>
    <p:sldId id="300" r:id="rId4"/>
    <p:sldId id="261" r:id="rId5"/>
    <p:sldId id="262" r:id="rId6"/>
    <p:sldId id="309" r:id="rId7"/>
    <p:sldId id="310" r:id="rId8"/>
    <p:sldId id="311" r:id="rId9"/>
    <p:sldId id="263" r:id="rId10"/>
    <p:sldId id="265" r:id="rId11"/>
    <p:sldId id="302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96" r:id="rId21"/>
    <p:sldId id="276" r:id="rId22"/>
    <p:sldId id="277" r:id="rId23"/>
    <p:sldId id="278" r:id="rId24"/>
    <p:sldId id="297" r:id="rId25"/>
    <p:sldId id="279" r:id="rId26"/>
    <p:sldId id="280" r:id="rId27"/>
    <p:sldId id="281" r:id="rId28"/>
    <p:sldId id="282" r:id="rId29"/>
    <p:sldId id="283" r:id="rId30"/>
    <p:sldId id="298" r:id="rId31"/>
    <p:sldId id="299" r:id="rId32"/>
    <p:sldId id="305" r:id="rId33"/>
    <p:sldId id="284" r:id="rId34"/>
    <p:sldId id="306" r:id="rId35"/>
    <p:sldId id="307" r:id="rId36"/>
    <p:sldId id="308" r:id="rId37"/>
    <p:sldId id="312" r:id="rId38"/>
    <p:sldId id="295" r:id="rId3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1937" autoAdjust="0"/>
  </p:normalViewPr>
  <p:slideViewPr>
    <p:cSldViewPr>
      <p:cViewPr varScale="1">
        <p:scale>
          <a:sx n="135" d="100"/>
          <a:sy n="135" d="100"/>
        </p:scale>
        <p:origin x="90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64760-A185-4502-8C41-B764F41EC264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23432-1FF9-44BF-AFA9-334D324D8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12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335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73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366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7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996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02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06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0190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2428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3413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478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395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0343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8321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8455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71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2338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74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92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601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385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871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764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185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25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88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712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9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2054051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9832" y="4788046"/>
            <a:ext cx="2804167" cy="33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2240" y="4625162"/>
            <a:ext cx="2133600" cy="273844"/>
          </a:xfrm>
        </p:spPr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13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067694"/>
            <a:ext cx="7772400" cy="1296144"/>
          </a:xfrm>
        </p:spPr>
        <p:txBody>
          <a:bodyPr anchor="t"/>
          <a:lstStyle>
            <a:lvl1pPr algn="r">
              <a:defRPr sz="4000" b="0" cap="all"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83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3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66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63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5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2DD5-710B-4C95-A99B-1B9BEE2B0362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2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http://www.gosuslugi.ru/" TargetMode="Externa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cid:image004.jpg@01D5A148.B9E900F0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995686"/>
            <a:ext cx="6802506" cy="1102519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 детей в 1-ый класс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20</a:t>
            </a:r>
            <a:r>
              <a:rPr lang="en-US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/202</a:t>
            </a:r>
            <a:r>
              <a:rPr lang="en-US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год </a:t>
            </a:r>
            <a:b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общеобразовательные организации, расположенные на территории муниципального образования «город Екатеринбург»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95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регистрации на ЕПГУ (нет учетной записи)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2622" y="2024140"/>
            <a:ext cx="782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Если родитель не был зарегистрирован на ЕПГУ (не получал, не подтверждал </a:t>
            </a:r>
            <a:r>
              <a:rPr lang="ru-RU" dirty="0" smtClean="0"/>
              <a:t>учетную запись), </a:t>
            </a:r>
            <a:endParaRPr lang="ru-RU" dirty="0"/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т</a:t>
            </a:r>
            <a:r>
              <a:rPr lang="ru-RU" dirty="0" smtClean="0"/>
              <a:t>о можно подойти </a:t>
            </a:r>
            <a:r>
              <a:rPr lang="ru-RU" dirty="0"/>
              <a:t>в отделения </a:t>
            </a:r>
            <a:r>
              <a:rPr lang="ru-RU" b="1" dirty="0" smtClean="0"/>
              <a:t>МКУ </a:t>
            </a:r>
            <a:r>
              <a:rPr lang="ru-RU" b="1" dirty="0"/>
              <a:t>ЦМУ </a:t>
            </a:r>
            <a:r>
              <a:rPr lang="ru-RU" dirty="0" smtClean="0"/>
              <a:t>или </a:t>
            </a:r>
            <a:r>
              <a:rPr lang="ru-RU" b="1" dirty="0"/>
              <a:t>ГБУ СО МФЦ</a:t>
            </a:r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и вместе с консультантами в зоне общественного доступа заполнить необходимые данные </a:t>
            </a:r>
            <a:r>
              <a:rPr lang="ru-RU" dirty="0" smtClean="0"/>
              <a:t>для регистрации на </a:t>
            </a:r>
            <a:r>
              <a:rPr lang="ru-RU" dirty="0"/>
              <a:t>ЕПГУ и получить подтверждение учетной записи</a:t>
            </a:r>
          </a:p>
          <a:p>
            <a:pPr marL="109728">
              <a:defRPr/>
            </a:pPr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9632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86" y="60109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рекомендации 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9512" y="672200"/>
            <a:ext cx="4204390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buFontTx/>
              <a:buChar char="•"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ea typeface="Calibri" panose="020F0502020204030204" pitchFamily="34" charset="0"/>
                <a:cs typeface="Arial" panose="020B0604020202020204" pitchFamily="34" charset="0"/>
              </a:rPr>
              <a:t>Проверьте, подтверждена ли ваша учетная запись на сайте «</a:t>
            </a:r>
            <a:r>
              <a:rPr lang="ru-RU" sz="1200" dirty="0" err="1">
                <a:ea typeface="Calibri" panose="020F0502020204030204" pitchFamily="34" charset="0"/>
                <a:cs typeface="Arial" panose="020B0604020202020204" pitchFamily="34" charset="0"/>
              </a:rPr>
              <a:t>Госуслуги</a:t>
            </a:r>
            <a:r>
              <a:rPr 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»;</a:t>
            </a:r>
          </a:p>
          <a:p>
            <a:pPr lvl="0">
              <a:buFontTx/>
              <a:buChar char="•"/>
            </a:pPr>
            <a:endParaRPr lang="ru-RU" altLang="ru-RU" sz="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До начала записи, обновите Ваш браузер. Специалисты службы сопровождения Единого портала рекомендуют использовать </a:t>
            </a:r>
            <a:r>
              <a:rPr kumimoji="0" lang="en-US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Google Chrome</a:t>
            </a: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Очистить кэш (историю браузера);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Рисунок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536" y="755472"/>
            <a:ext cx="37719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512" y="2540392"/>
            <a:ext cx="433821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Проверьте баланс услуги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Интернет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Важно, чтобы с 00:00 он был положительным, так как обычно провайдеры списывают оплату в начале нового дня;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Рекомендуем перед записью перезапустить ваш браузер и зайти на портал снова через главную страницу, не использовать сохраненные ссылки на услугу.  Ссылка на услугу была изменена. Используйте рекомендуемые методы перехода к форме заявления.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6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dirty="0" smtClean="0">
                <a:latin typeface="+mn-lt"/>
                <a:cs typeface="+mn-cs"/>
              </a:rPr>
              <a:t>В </a:t>
            </a:r>
            <a:r>
              <a:rPr lang="ru-RU" altLang="ru-RU" sz="1600" dirty="0">
                <a:latin typeface="+mn-lt"/>
                <a:cs typeface="+mn-cs"/>
              </a:rPr>
              <a:t>адресной строке набрать </a:t>
            </a:r>
            <a:r>
              <a:rPr lang="en-US" altLang="ru-RU" sz="1600" dirty="0">
                <a:latin typeface="+mn-lt"/>
                <a:cs typeface="+mn-cs"/>
                <a:hlinkClick r:id="rId5"/>
              </a:rPr>
              <a:t>www.gosuslugi.ru</a:t>
            </a:r>
            <a:endParaRPr lang="en-US" altLang="ru-RU" sz="1600" dirty="0">
              <a:latin typeface="+mn-lt"/>
              <a:cs typeface="+mn-cs"/>
            </a:endParaRP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Нажать кнопку «Личный кабинет»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23528" y="2715766"/>
            <a:ext cx="8690901" cy="1504988"/>
            <a:chOff x="323528" y="2715766"/>
            <a:chExt cx="8690901" cy="15049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38" t="3101" r="18107" b="71699"/>
            <a:stretch/>
          </p:blipFill>
          <p:spPr>
            <a:xfrm>
              <a:off x="323528" y="2715766"/>
              <a:ext cx="8690901" cy="150498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899592" y="2715766"/>
              <a:ext cx="1224136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740352" y="3246680"/>
              <a:ext cx="1224136" cy="33318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7796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Ввести логин, пароль и нажать кнопку «Войти»</a:t>
            </a:r>
          </a:p>
          <a:p>
            <a:r>
              <a:rPr lang="ru-RU" altLang="ru-RU" sz="1600" dirty="0">
                <a:latin typeface="+mn-lt"/>
                <a:cs typeface="+mn-cs"/>
              </a:rPr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395536" y="2206569"/>
            <a:ext cx="2016224" cy="277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2699792" y="2212544"/>
            <a:ext cx="2016224" cy="279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5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Проверить местоположение (должно быть указано – Екатеринбург)</a:t>
            </a:r>
          </a:p>
          <a:p>
            <a:r>
              <a:rPr lang="ru-RU" altLang="ru-RU" sz="1600" dirty="0">
                <a:latin typeface="+mn-lt"/>
                <a:cs typeface="+mn-cs"/>
              </a:rPr>
              <a:t>Если местоположение не указано или указано неверно, вручную установить «Екатеринбург»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3101" r="18500" b="25500"/>
          <a:stretch/>
        </p:blipFill>
        <p:spPr>
          <a:xfrm>
            <a:off x="1383154" y="1955932"/>
            <a:ext cx="5585604" cy="275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338437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Установить флаг «Выбрать вручную»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Ввести в строке ввода «Екатеринбург»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появившееся сверху местоположение «Екатеринбург»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Нажать кнопку «Сохранить»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9919" t="27601" r="29919" b="24100"/>
          <a:stretch/>
        </p:blipFill>
        <p:spPr>
          <a:xfrm>
            <a:off x="3995936" y="1340101"/>
            <a:ext cx="4983868" cy="33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8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Выбрать раздел «Услуги», в «Каталоге </a:t>
            </a:r>
            <a:r>
              <a:rPr lang="ru-RU" altLang="ru-RU" sz="1600" dirty="0" err="1" smtClean="0">
                <a:latin typeface="+mn-lt"/>
                <a:cs typeface="+mn-cs"/>
              </a:rPr>
              <a:t>госуслуг</a:t>
            </a:r>
            <a:r>
              <a:rPr lang="ru-RU" altLang="ru-RU" sz="1600" dirty="0" smtClean="0">
                <a:latin typeface="+mn-lt"/>
                <a:cs typeface="+mn-cs"/>
              </a:rPr>
              <a:t>» выбрать подраздел «Образование</a:t>
            </a:r>
            <a:r>
              <a:rPr lang="ru-RU" altLang="ru-RU" sz="1600" dirty="0">
                <a:latin typeface="+mn-lt"/>
                <a:cs typeface="+mn-cs"/>
              </a:rPr>
              <a:t>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915816" y="1033866"/>
            <a:ext cx="4840412" cy="3848278"/>
            <a:chOff x="2915816" y="1033866"/>
            <a:chExt cx="4840412" cy="384827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17713" t="6601" r="18894" b="3800"/>
            <a:stretch/>
          </p:blipFill>
          <p:spPr>
            <a:xfrm>
              <a:off x="2915816" y="1033866"/>
              <a:ext cx="4840412" cy="384827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4879006" y="1232502"/>
              <a:ext cx="413073" cy="33113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915816" y="4476144"/>
              <a:ext cx="1152128" cy="406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9663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«Запись в образовательное учреждение»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920528" y="1059582"/>
            <a:ext cx="5107856" cy="3821319"/>
            <a:chOff x="2920528" y="1059582"/>
            <a:chExt cx="5107856" cy="3821319"/>
          </a:xfrm>
        </p:grpSpPr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6" t="7159" r="21178" b="13042"/>
            <a:stretch>
              <a:fillRect/>
            </a:stretch>
          </p:blipFill>
          <p:spPr bwMode="auto">
            <a:xfrm>
              <a:off x="2920528" y="1059582"/>
              <a:ext cx="5107856" cy="382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4716016" y="3939902"/>
              <a:ext cx="1512168" cy="5040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1373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</a:t>
            </a:r>
            <a:r>
              <a:rPr lang="ru-RU" altLang="ru-RU" sz="1600" dirty="0" smtClean="0">
                <a:latin typeface="+mn-lt"/>
                <a:cs typeface="+mn-cs"/>
              </a:rPr>
              <a:t>«Запись в школу» </a:t>
            </a:r>
            <a:r>
              <a:rPr lang="ru-RU" altLang="ru-RU" sz="1600" dirty="0">
                <a:latin typeface="+mn-lt"/>
                <a:cs typeface="+mn-cs"/>
              </a:rPr>
              <a:t>Департамента образования Администрации города Екатеринбурга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411760" y="1203598"/>
            <a:ext cx="6585417" cy="3477665"/>
            <a:chOff x="2411760" y="1203598"/>
            <a:chExt cx="6585417" cy="3477665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37399"/>
            <a:stretch>
              <a:fillRect/>
            </a:stretch>
          </p:blipFill>
          <p:spPr bwMode="auto">
            <a:xfrm>
              <a:off x="2411760" y="1203598"/>
              <a:ext cx="6585417" cy="3477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5776" y="3291830"/>
              <a:ext cx="3589194" cy="740184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2483768" y="4032014"/>
              <a:ext cx="3888432" cy="4839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Скругленный прямоугольник 7"/>
          <p:cNvSpPr/>
          <p:nvPr/>
        </p:nvSpPr>
        <p:spPr>
          <a:xfrm>
            <a:off x="2555776" y="3291830"/>
            <a:ext cx="3312374" cy="7401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22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5496" y="1561749"/>
            <a:ext cx="4752528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Выбрать доступную </a:t>
            </a:r>
            <a:r>
              <a:rPr lang="ru-RU" altLang="ru-RU" sz="1600" dirty="0" err="1" smtClean="0">
                <a:latin typeface="+mn-lt"/>
                <a:cs typeface="+mn-cs"/>
              </a:rPr>
              <a:t>подуслугу</a:t>
            </a:r>
            <a:r>
              <a:rPr lang="ru-RU" altLang="ru-RU" sz="1600" dirty="0" smtClean="0">
                <a:latin typeface="+mn-lt"/>
                <a:cs typeface="+mn-cs"/>
              </a:rPr>
              <a:t> из раздела «Электронные услуги»: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cs typeface="+mn-cs"/>
              </a:rPr>
              <a:t>Зачисление детей, обладающих правом на первоочередное предоставление места в первые классы образовательных учреждений, расположенных на территории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 </a:t>
            </a:r>
            <a:r>
              <a:rPr lang="ru-RU" sz="1400" b="1" dirty="0" smtClean="0">
                <a:latin typeface="+mn-lt"/>
                <a:cs typeface="+mn-cs"/>
              </a:rPr>
              <a:t>с 15.12.2019 по 23.01.2020</a:t>
            </a:r>
            <a:r>
              <a:rPr lang="ru-RU" sz="1400" dirty="0" smtClean="0">
                <a:latin typeface="+mn-lt"/>
                <a:cs typeface="+mn-cs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n-lt"/>
                <a:cs typeface="+mn-cs"/>
              </a:rPr>
              <a:t>Зачисление </a:t>
            </a:r>
            <a:r>
              <a:rPr lang="ru-RU" sz="1400" dirty="0">
                <a:latin typeface="+mn-lt"/>
                <a:cs typeface="+mn-cs"/>
              </a:rPr>
              <a:t>детей в первые классы образовательных учреждений, расположенных на территории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 с </a:t>
            </a:r>
            <a:r>
              <a:rPr lang="ru-RU" sz="1400" b="1" dirty="0" smtClean="0">
                <a:latin typeface="+mn-lt"/>
                <a:cs typeface="+mn-cs"/>
              </a:rPr>
              <a:t>29.01.2020 по 30.06.2020</a:t>
            </a:r>
            <a:r>
              <a:rPr lang="ru-RU" sz="1400" dirty="0" smtClean="0">
                <a:latin typeface="+mn-lt"/>
                <a:cs typeface="+mn-cs"/>
              </a:rPr>
              <a:t>;</a:t>
            </a:r>
            <a:endParaRPr lang="ru-RU" sz="1400" dirty="0">
              <a:latin typeface="+mn-lt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n-lt"/>
                <a:cs typeface="+mn-cs"/>
              </a:rPr>
              <a:t>Зачисление </a:t>
            </a:r>
            <a:r>
              <a:rPr lang="ru-RU" sz="1400" dirty="0">
                <a:latin typeface="+mn-lt"/>
                <a:cs typeface="+mn-cs"/>
              </a:rPr>
              <a:t>детей в первые классы (на свободные места) образовательных учреждений, расположенных на территории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 </a:t>
            </a:r>
            <a:r>
              <a:rPr lang="ru-RU" sz="1400" b="1" dirty="0" smtClean="0">
                <a:latin typeface="+mn-lt"/>
                <a:cs typeface="+mn-cs"/>
              </a:rPr>
              <a:t>с 01.07.2020 по 05.09.2020</a:t>
            </a:r>
            <a:r>
              <a:rPr lang="ru-RU" sz="1400" dirty="0" smtClean="0">
                <a:latin typeface="+mn-lt"/>
                <a:cs typeface="+mn-cs"/>
              </a:rPr>
              <a:t>.</a:t>
            </a:r>
            <a:endParaRPr lang="ru-RU" sz="1400" dirty="0">
              <a:latin typeface="+mn-lt"/>
              <a:cs typeface="+mn-cs"/>
            </a:endParaRPr>
          </a:p>
          <a:p>
            <a:endParaRPr lang="ru-RU" sz="1400" dirty="0">
              <a:latin typeface="+mn-lt"/>
              <a:cs typeface="+mn-cs"/>
            </a:endParaRPr>
          </a:p>
          <a:p>
            <a:endParaRPr lang="ru-RU" altLang="ru-RU" sz="1600" dirty="0">
              <a:latin typeface="+mn-lt"/>
              <a:cs typeface="+mn-cs"/>
            </a:endParaRPr>
          </a:p>
          <a:p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16999" t="13602" r="35437" b="12599"/>
          <a:stretch/>
        </p:blipFill>
        <p:spPr>
          <a:xfrm>
            <a:off x="4932040" y="1467901"/>
            <a:ext cx="3719621" cy="324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4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-20500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915566"/>
            <a:ext cx="7828872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15.12.2019 – 23.01.2020 </a:t>
            </a:r>
            <a:r>
              <a:rPr lang="ru-RU" sz="1500" dirty="0"/>
              <a:t>–  прием детей, имеющих право на получение мест в муниципальных образовательных учреждениях</a:t>
            </a:r>
            <a:r>
              <a:rPr lang="ru-RU" dirty="0"/>
              <a:t> </a:t>
            </a:r>
            <a:r>
              <a:rPr lang="ru-RU" sz="1500" b="1" dirty="0"/>
              <a:t>в первоочередном порядке и имеющих право преимущественного зачисления, зарегистрированных на закрепленной за образовательной организации территории</a:t>
            </a:r>
            <a:r>
              <a:rPr lang="ru-RU" sz="1500" b="1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29.01.2020 – 30.06.2020 </a:t>
            </a:r>
            <a:r>
              <a:rPr lang="ru-RU" sz="1500" dirty="0"/>
              <a:t>– 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Верх-</a:t>
            </a:r>
            <a:r>
              <a:rPr lang="ru-RU" sz="1500" b="1" dirty="0" err="1"/>
              <a:t>Исетском</a:t>
            </a:r>
            <a:r>
              <a:rPr lang="ru-RU" sz="1500" b="1" dirty="0"/>
              <a:t>, Ленинском и Чкаловском районах</a:t>
            </a:r>
            <a:r>
              <a:rPr lang="ru-RU" sz="1500" dirty="0"/>
              <a:t>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зачисления.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12366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Нажать кнопку «Получить услугу»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6532" t="6601" r="19682" b="43000"/>
          <a:stretch/>
        </p:blipFill>
        <p:spPr>
          <a:xfrm>
            <a:off x="2339752" y="1635646"/>
            <a:ext cx="6029298" cy="267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3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Ввод данных заявителя (</a:t>
            </a:r>
            <a:r>
              <a:rPr lang="ru-RU" altLang="ru-RU" sz="1600" dirty="0" err="1" smtClean="0">
                <a:latin typeface="+mn-lt"/>
                <a:cs typeface="+mn-cs"/>
              </a:rPr>
              <a:t>автозаполнение</a:t>
            </a:r>
            <a:r>
              <a:rPr lang="ru-RU" altLang="ru-RU" sz="1600" dirty="0" smtClean="0">
                <a:latin typeface="+mn-lt"/>
                <a:cs typeface="+mn-cs"/>
              </a:rPr>
              <a:t> из Личного кабинета)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Необходимо указать номер телефона и адрес электронной почты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699792" y="1136907"/>
            <a:ext cx="4272307" cy="3733781"/>
            <a:chOff x="2699792" y="1136907"/>
            <a:chExt cx="4272307" cy="373378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17713" t="11501" r="35431" b="15700"/>
            <a:stretch/>
          </p:blipFill>
          <p:spPr>
            <a:xfrm>
              <a:off x="2699792" y="1136907"/>
              <a:ext cx="4272307" cy="3733781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2915816" y="2471099"/>
              <a:ext cx="4032448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6647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тип регистрации, в строке «Адрес» ввести последовательно населенный пункт, улица, дом, номер квартиры.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Если не нашли нужный адрес, то выбрать «Указать адрес вручну</a:t>
            </a:r>
            <a:r>
              <a:rPr lang="ru-RU" altLang="ru-RU" sz="1600" dirty="0">
                <a:latin typeface="+mn-lt"/>
                <a:cs typeface="+mn-cs"/>
              </a:rPr>
              <a:t>ю</a:t>
            </a:r>
            <a:r>
              <a:rPr lang="ru-RU" altLang="ru-RU" sz="1600" dirty="0" smtClean="0">
                <a:latin typeface="+mn-lt"/>
                <a:cs typeface="+mn-cs"/>
              </a:rPr>
              <a:t>»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809826" y="1038301"/>
            <a:ext cx="4964507" cy="3744416"/>
            <a:chOff x="2809826" y="1038301"/>
            <a:chExt cx="4964507" cy="3744416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/>
            <a:srcRect l="17713" t="16400" r="35825" b="21301"/>
            <a:stretch/>
          </p:blipFill>
          <p:spPr>
            <a:xfrm>
              <a:off x="2809826" y="1038301"/>
              <a:ext cx="4964507" cy="3744416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4283968" y="4227934"/>
              <a:ext cx="1008112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694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Если в адресе допущена ошибка, то для редактирования выбрать «</a:t>
            </a:r>
            <a:r>
              <a:rPr lang="ru-RU" altLang="ru-RU" sz="1600" dirty="0">
                <a:latin typeface="+mn-lt"/>
                <a:cs typeface="+mn-cs"/>
              </a:rPr>
              <a:t>У</a:t>
            </a:r>
            <a:r>
              <a:rPr lang="ru-RU" altLang="ru-RU" sz="1600" dirty="0" smtClean="0">
                <a:latin typeface="+mn-lt"/>
                <a:cs typeface="+mn-cs"/>
              </a:rPr>
              <a:t>точнить адрес»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699792" y="1563638"/>
            <a:ext cx="5897677" cy="2474918"/>
            <a:chOff x="2699792" y="1563638"/>
            <a:chExt cx="5897677" cy="247491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20075" t="17101" r="35825" b="50000"/>
            <a:stretch/>
          </p:blipFill>
          <p:spPr>
            <a:xfrm>
              <a:off x="2699792" y="1563638"/>
              <a:ext cx="5897677" cy="2474918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7596336" y="3579862"/>
              <a:ext cx="936104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755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Ввод данных второго родителя (законного представителя) ребенка - заполняются при наличии.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20075" t="19900" r="36219" b="21301"/>
          <a:stretch/>
        </p:blipFill>
        <p:spPr>
          <a:xfrm>
            <a:off x="3347864" y="1203598"/>
            <a:ext cx="4536504" cy="343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0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5496" y="1451654"/>
            <a:ext cx="3888431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(если данные ребенка добавлены в личный кабинет, при заполнении поля «Фамилия»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</a:t>
            </a:r>
          </a:p>
          <a:p>
            <a:endParaRPr lang="ru-RU" altLang="ru-RU" sz="1400" dirty="0" smtClean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Указать пол ребенка и льготу (с 29.01.2020 выбирать значение «Без льгот», для детей, не имеющих право первоочередного или преимущественного зачисления)</a:t>
            </a:r>
            <a:endParaRPr lang="ru-RU" altLang="ru-RU" sz="1400" dirty="0">
              <a:latin typeface="+mn-lt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08520" y="4270372"/>
            <a:ext cx="9145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Внимание! Поле «СНИЛС» является необязательным для заполнения, но в случае наличия ошибки в значении, указанном в поле «СНИЛС», Ваше заявление не будет принято.</a:t>
            </a:r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3635896" y="1164173"/>
            <a:ext cx="5016624" cy="2901601"/>
            <a:chOff x="3635896" y="1164173"/>
            <a:chExt cx="5016624" cy="290160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18107" t="20600" r="35825" b="29001"/>
            <a:stretch/>
          </p:blipFill>
          <p:spPr>
            <a:xfrm>
              <a:off x="3937418" y="1164173"/>
              <a:ext cx="4715102" cy="2901601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4139952" y="3507854"/>
              <a:ext cx="4512568" cy="43204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 flipV="1">
              <a:off x="3635896" y="2571750"/>
              <a:ext cx="2664296" cy="50405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747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данные документа, удостоверяющего личность ребенка</a:t>
            </a:r>
          </a:p>
          <a:p>
            <a:r>
              <a:rPr lang="ru-RU" altLang="ru-RU" sz="1400" dirty="0">
                <a:latin typeface="+mn-lt"/>
                <a:cs typeface="+mn-cs"/>
              </a:rPr>
              <a:t>(если данные ребенка добавлены в личный кабинет, при заполнении поля «Серия»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4301" r="36219" b="47899"/>
          <a:stretch/>
        </p:blipFill>
        <p:spPr>
          <a:xfrm>
            <a:off x="2775643" y="1142794"/>
            <a:ext cx="6185013" cy="30362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4345992"/>
            <a:ext cx="8637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FF0000"/>
                </a:solidFill>
              </a:rPr>
              <a:t>Внимание! Если в серии свидетельства о рождении более 7 символов, например </a:t>
            </a:r>
            <a:r>
              <a:rPr lang="en-US" sz="1400" dirty="0">
                <a:solidFill>
                  <a:srgbClr val="FF0000"/>
                </a:solidFill>
              </a:rPr>
              <a:t>VIII</a:t>
            </a:r>
            <a:r>
              <a:rPr lang="ru-RU" sz="1400" dirty="0">
                <a:solidFill>
                  <a:srgbClr val="FF0000"/>
                </a:solidFill>
              </a:rPr>
              <a:t>-123, необходимо отметить «Документ иностранного государства»</a:t>
            </a:r>
          </a:p>
        </p:txBody>
      </p:sp>
    </p:spTree>
    <p:extLst>
      <p:ext uri="{BB962C8B-B14F-4D97-AF65-F5344CB8AC3E}">
        <p14:creationId xmlns:p14="http://schemas.microsoft.com/office/powerpoint/2010/main" val="252265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совпадает с адресом проживания ЗАЯВИТЕЛЯ, выбрать «Ребенок проживает совместно с родителями», данные об адресе заполнятся автоматически, подставляется адрес регистрации заявителя)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0075" t="19201" r="35038" b="43000"/>
          <a:stretch/>
        </p:blipFill>
        <p:spPr>
          <a:xfrm>
            <a:off x="2826050" y="1275606"/>
            <a:ext cx="5998957" cy="284161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915816" y="1707654"/>
            <a:ext cx="2664296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0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</a:t>
            </a:r>
            <a:r>
              <a:rPr lang="ru-RU" altLang="ru-RU" sz="1400" b="1" u="sng" dirty="0" smtClean="0">
                <a:latin typeface="+mn-lt"/>
                <a:cs typeface="+mn-cs"/>
              </a:rPr>
              <a:t>не</a:t>
            </a:r>
            <a:r>
              <a:rPr lang="ru-RU" altLang="ru-RU" sz="1400" dirty="0" smtClean="0">
                <a:latin typeface="+mn-lt"/>
                <a:cs typeface="+mn-cs"/>
              </a:rPr>
              <a:t> совпадает с адресом проживания заявителя, </a:t>
            </a:r>
            <a:r>
              <a:rPr lang="ru-RU" altLang="ru-RU" sz="1400" dirty="0">
                <a:latin typeface="+mn-lt"/>
                <a:cs typeface="+mn-cs"/>
              </a:rPr>
              <a:t>то </a:t>
            </a:r>
            <a:r>
              <a:rPr lang="ru-RU" altLang="ru-RU" sz="1400" dirty="0" smtClean="0">
                <a:latin typeface="+mn-lt"/>
                <a:cs typeface="+mn-cs"/>
              </a:rPr>
              <a:t>выбрать Тип </a:t>
            </a:r>
            <a:r>
              <a:rPr lang="ru-RU" altLang="ru-RU" sz="1400" dirty="0">
                <a:latin typeface="+mn-lt"/>
                <a:cs typeface="+mn-cs"/>
              </a:rPr>
              <a:t>регистрации, в строке «Адрес» ввести </a:t>
            </a:r>
            <a:r>
              <a:rPr lang="ru-RU" altLang="ru-RU" sz="1400" dirty="0" smtClean="0">
                <a:latin typeface="+mn-lt"/>
                <a:cs typeface="+mn-cs"/>
              </a:rPr>
              <a:t>последовательно </a:t>
            </a:r>
            <a:r>
              <a:rPr lang="ru-RU" altLang="ru-RU" sz="1400" dirty="0">
                <a:latin typeface="+mn-lt"/>
                <a:cs typeface="+mn-cs"/>
              </a:rPr>
              <a:t>населенный пункт, улица, дом, номер квартиры.</a:t>
            </a:r>
          </a:p>
          <a:p>
            <a:r>
              <a:rPr lang="ru-RU" altLang="ru-RU" sz="1400" dirty="0">
                <a:latin typeface="+mn-lt"/>
                <a:cs typeface="+mn-cs"/>
              </a:rPr>
              <a:t>Если не нашли нужный адрес, то выбрать «Указать адрес вручную»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2201" r="35825" b="52100"/>
          <a:stretch/>
        </p:blipFill>
        <p:spPr>
          <a:xfrm>
            <a:off x="2855549" y="1300619"/>
            <a:ext cx="6025202" cy="27683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59832" y="4253020"/>
            <a:ext cx="5382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/>
              <a:t>При определении школы учитывается адрес регистрации ребенка!</a:t>
            </a:r>
          </a:p>
        </p:txBody>
      </p:sp>
    </p:spTree>
    <p:extLst>
      <p:ext uri="{BB962C8B-B14F-4D97-AF65-F5344CB8AC3E}">
        <p14:creationId xmlns:p14="http://schemas.microsoft.com/office/powerpoint/2010/main" val="220085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4032449" cy="357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r>
              <a:rPr lang="ru-RU" altLang="ru-RU" sz="1500" dirty="0" smtClean="0">
                <a:latin typeface="+mn-lt"/>
                <a:cs typeface="+mn-cs"/>
              </a:rPr>
              <a:t>Выбор образовательного учреждения.</a:t>
            </a:r>
          </a:p>
          <a:p>
            <a:endParaRPr lang="ru-RU" altLang="ru-RU" sz="1500" dirty="0">
              <a:latin typeface="+mn-lt"/>
              <a:cs typeface="+mn-cs"/>
            </a:endParaRPr>
          </a:p>
          <a:p>
            <a:r>
              <a:rPr lang="ru-RU" altLang="ru-RU" sz="1500" b="1" dirty="0" smtClean="0">
                <a:latin typeface="+mn-lt"/>
                <a:cs typeface="+mn-cs"/>
              </a:rPr>
              <a:t>ВНИМАНИЕ! </a:t>
            </a:r>
          </a:p>
          <a:p>
            <a:r>
              <a:rPr lang="ru-RU" altLang="ru-RU" sz="1500" dirty="0" smtClean="0">
                <a:latin typeface="+mn-lt"/>
                <a:cs typeface="+mn-cs"/>
              </a:rPr>
              <a:t>Перед заполнением заявления необходимо ознакомиться с </a:t>
            </a:r>
            <a:r>
              <a:rPr lang="ru-RU" altLang="ru-RU" sz="1500" dirty="0">
                <a:latin typeface="+mn-lt"/>
                <a:cs typeface="+mn-cs"/>
              </a:rPr>
              <a:t>перечнем </a:t>
            </a:r>
            <a:r>
              <a:rPr lang="ru-RU" altLang="ru-RU" sz="1500" dirty="0" smtClean="0">
                <a:latin typeface="+mn-lt"/>
                <a:cs typeface="+mn-cs"/>
              </a:rPr>
              <a:t>образовательных учреждений, </a:t>
            </a:r>
            <a:r>
              <a:rPr lang="ru-RU" altLang="ru-RU" sz="1500" dirty="0">
                <a:latin typeface="+mn-lt"/>
                <a:cs typeface="+mn-cs"/>
              </a:rPr>
              <a:t>закрепленных за адресом проживания ребенка. </a:t>
            </a:r>
            <a:r>
              <a:rPr lang="ru-RU" sz="1500" dirty="0" smtClean="0">
                <a:latin typeface="+mn-lt"/>
                <a:cs typeface="+mn-cs"/>
              </a:rPr>
              <a:t>Постановление Администрации </a:t>
            </a:r>
            <a:r>
              <a:rPr lang="ru-RU" sz="1500" dirty="0">
                <a:latin typeface="+mn-lt"/>
                <a:cs typeface="+mn-cs"/>
              </a:rPr>
              <a:t>города Екатеринбурга «О закреплении территорий за муниципальными общеобразовательными учреждениями муниципального образования «город Екатеринбург»</a:t>
            </a:r>
            <a:r>
              <a:rPr lang="ru-RU" altLang="ru-RU" sz="1500" dirty="0">
                <a:latin typeface="+mn-lt"/>
                <a:cs typeface="+mn-cs"/>
              </a:rPr>
              <a:t> </a:t>
            </a:r>
            <a:r>
              <a:rPr lang="ru-RU" altLang="ru-RU" sz="1500" dirty="0" smtClean="0">
                <a:latin typeface="+mn-lt"/>
                <a:cs typeface="+mn-cs"/>
              </a:rPr>
              <a:t>размещено </a:t>
            </a:r>
            <a:r>
              <a:rPr lang="ru-RU" altLang="ru-RU" sz="1500" dirty="0">
                <a:latin typeface="+mn-lt"/>
                <a:cs typeface="+mn-cs"/>
              </a:rPr>
              <a:t>на сайте </a:t>
            </a:r>
            <a:r>
              <a:rPr lang="ru-RU" altLang="ru-RU" sz="1500" dirty="0" smtClean="0">
                <a:latin typeface="+mn-lt"/>
                <a:cs typeface="+mn-cs"/>
              </a:rPr>
              <a:t>Департамента образования в разделе «Документы».</a:t>
            </a:r>
            <a:endParaRPr lang="ru-RU" altLang="ru-RU" sz="15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7713" t="12202" r="59843" b="55599"/>
          <a:stretch/>
        </p:blipFill>
        <p:spPr>
          <a:xfrm>
            <a:off x="4860032" y="1325881"/>
            <a:ext cx="2828010" cy="22822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96169" y="3781423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500" i="1" u="sng" dirty="0"/>
              <a:t>За адресом может быть закреплено несколько образовательных учреждений. Необходимо указать одно значение.</a:t>
            </a:r>
          </a:p>
        </p:txBody>
      </p:sp>
    </p:spTree>
    <p:extLst>
      <p:ext uri="{BB962C8B-B14F-4D97-AF65-F5344CB8AC3E}">
        <p14:creationId xmlns:p14="http://schemas.microsoft.com/office/powerpoint/2010/main" val="112671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-20500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5830" y="843558"/>
            <a:ext cx="7828872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30.01.2020 – 30.06.2020 </a:t>
            </a:r>
            <a:r>
              <a:rPr lang="ru-RU" sz="1500" dirty="0"/>
              <a:t>– 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Железнодорожном и Орджоникидзевском</a:t>
            </a:r>
            <a:r>
              <a:rPr lang="ru-RU" sz="1500" dirty="0"/>
              <a:t>, а также в Верх-</a:t>
            </a:r>
            <a:r>
              <a:rPr lang="ru-RU" sz="1500" dirty="0" err="1"/>
              <a:t>Исетском</a:t>
            </a:r>
            <a:r>
              <a:rPr lang="ru-RU" sz="1500" dirty="0"/>
              <a:t>, Ленинском и Чкаловском районах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</a:t>
            </a:r>
            <a:r>
              <a:rPr lang="ru-RU" sz="1500" dirty="0" smtClean="0"/>
              <a:t>зачисления</a:t>
            </a:r>
            <a:r>
              <a:rPr lang="ru-RU" sz="1500" dirty="0"/>
              <a:t>;</a:t>
            </a:r>
            <a:endParaRPr lang="ru-RU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31.01.2020 – 30.06.2020 </a:t>
            </a:r>
            <a:r>
              <a:rPr lang="ru-RU" sz="1500" dirty="0"/>
              <a:t>– 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Кировском и Октябрьском</a:t>
            </a:r>
            <a:r>
              <a:rPr lang="ru-RU" sz="1500" dirty="0"/>
              <a:t>, а также в Железнодорожном и Орджоникидзевском, в Верх-</a:t>
            </a:r>
            <a:r>
              <a:rPr lang="ru-RU" sz="1500" dirty="0" err="1"/>
              <a:t>Исетском</a:t>
            </a:r>
            <a:r>
              <a:rPr lang="ru-RU" sz="1500" dirty="0"/>
              <a:t>, Ленинском и Чкаловском районах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зачисления.</a:t>
            </a:r>
          </a:p>
        </p:txBody>
      </p:sp>
    </p:spTree>
    <p:extLst>
      <p:ext uri="{BB962C8B-B14F-4D97-AF65-F5344CB8AC3E}">
        <p14:creationId xmlns:p14="http://schemas.microsoft.com/office/powerpoint/2010/main" val="172525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3960441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sz="1600" dirty="0">
                <a:latin typeface="+mn-lt"/>
                <a:cs typeface="+mn-cs"/>
              </a:rPr>
              <a:t>Если </a:t>
            </a:r>
            <a:r>
              <a:rPr lang="ru-RU" sz="1600" dirty="0" smtClean="0">
                <a:latin typeface="+mn-lt"/>
                <a:cs typeface="+mn-cs"/>
              </a:rPr>
              <a:t>в поле введен номер образовательного учреждения, ведущий </a:t>
            </a:r>
            <a:r>
              <a:rPr lang="ru-RU" sz="1600" dirty="0">
                <a:latin typeface="+mn-lt"/>
                <a:cs typeface="+mn-cs"/>
              </a:rPr>
              <a:t>в данный момент времени прием заявлений на первичное </a:t>
            </a:r>
            <a:r>
              <a:rPr lang="ru-RU" sz="1600" dirty="0" smtClean="0">
                <a:latin typeface="+mn-lt"/>
                <a:cs typeface="+mn-cs"/>
              </a:rPr>
              <a:t>зачисление, то отобразится текст: </a:t>
            </a:r>
            <a:r>
              <a:rPr lang="ru-RU" sz="1600" dirty="0">
                <a:latin typeface="+mn-lt"/>
                <a:cs typeface="+mn-cs"/>
              </a:rPr>
              <a:t>«Вы выбрали (наименование образовательного </a:t>
            </a:r>
            <a:r>
              <a:rPr lang="ru-RU" sz="1600" dirty="0" smtClean="0">
                <a:latin typeface="+mn-lt"/>
                <a:cs typeface="+mn-cs"/>
              </a:rPr>
              <a:t>учреждения)».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 случае, если образовательное учреждение выбрано верно, необходимо сделать отметку о согласии, после чего станет доступна кнопка «Подать заявление».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17713" t="12200" r="36219" b="27600"/>
          <a:stretch/>
        </p:blipFill>
        <p:spPr>
          <a:xfrm>
            <a:off x="4283968" y="1203598"/>
            <a:ext cx="4402835" cy="323627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572000" y="3291830"/>
            <a:ext cx="2376264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96336" y="3939902"/>
            <a:ext cx="1090467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14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396044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sz="1600" dirty="0">
                <a:latin typeface="+mn-lt"/>
                <a:cs typeface="+mn-cs"/>
              </a:rPr>
              <a:t>Если </a:t>
            </a:r>
            <a:r>
              <a:rPr lang="ru-RU" sz="1600" dirty="0" smtClean="0">
                <a:latin typeface="+mn-lt"/>
                <a:cs typeface="+mn-cs"/>
              </a:rPr>
              <a:t>в поле введен номер образовательного учреждения в котором допущена ошибка или в котором на данный момент </a:t>
            </a:r>
            <a:r>
              <a:rPr lang="ru-RU" sz="1600" dirty="0">
                <a:latin typeface="+mn-lt"/>
                <a:cs typeface="+mn-cs"/>
              </a:rPr>
              <a:t>времени </a:t>
            </a:r>
            <a:r>
              <a:rPr lang="ru-RU" sz="1600" dirty="0" smtClean="0">
                <a:latin typeface="+mn-lt"/>
                <a:cs typeface="+mn-cs"/>
              </a:rPr>
              <a:t>не ведется прием </a:t>
            </a:r>
            <a:r>
              <a:rPr lang="ru-RU" sz="1600" dirty="0">
                <a:latin typeface="+mn-lt"/>
                <a:cs typeface="+mn-cs"/>
              </a:rPr>
              <a:t>заявлений на первичное </a:t>
            </a:r>
            <a:r>
              <a:rPr lang="ru-RU" sz="1600" dirty="0" smtClean="0">
                <a:latin typeface="+mn-lt"/>
                <a:cs typeface="+mn-cs"/>
              </a:rPr>
              <a:t>зачисление, то отобразится текст.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8107" t="22701" r="47244" b="30400"/>
          <a:stretch/>
        </p:blipFill>
        <p:spPr>
          <a:xfrm>
            <a:off x="5148064" y="1484599"/>
            <a:ext cx="3593952" cy="2736304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2051720" y="3363838"/>
            <a:ext cx="3312368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05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3528" y="1431164"/>
            <a:ext cx="792088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 время записи произошла перезагрузка страницы или появилось сообщение "Возникла ошибка 429. Заявление не отправлено". Что делать?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 этого обновите страницу браузера.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Портал перегружен. Почему?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Picture 1" descr="cid:image004.jpg@01D5A148.B9E900F0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36015"/>
            <a:ext cx="41433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17014" y="41790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Сработал механизм защиты от перегрузок. Повторите последние действия.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37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 dirty="0" smtClean="0">
                <a:latin typeface="+mn-lt"/>
                <a:cs typeface="+mn-cs"/>
              </a:rPr>
              <a:t>Для просмотра статуса заявления, необходимо перейти в Личной кабинет (кликнуть по ФИО в верхнем правом углу формы), последовательно выбрать раздел </a:t>
            </a:r>
            <a:r>
              <a:rPr lang="ru-RU" altLang="ru-RU" sz="1500" dirty="0">
                <a:latin typeface="+mn-lt"/>
                <a:cs typeface="+mn-cs"/>
              </a:rPr>
              <a:t>«Лента уведомлений», «Заявление», найти свое заявление о зачислении в образовательное учреждение и выбрать его.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918865" y="1474086"/>
            <a:ext cx="6048672" cy="2723054"/>
            <a:chOff x="71438" y="1557338"/>
            <a:chExt cx="9001125" cy="4217826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50842"/>
            <a:stretch>
              <a:fillRect/>
            </a:stretch>
          </p:blipFill>
          <p:spPr bwMode="auto">
            <a:xfrm>
              <a:off x="71438" y="1557338"/>
              <a:ext cx="9001125" cy="360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1" t="26067" r="2408"/>
            <a:stretch>
              <a:fillRect/>
            </a:stretch>
          </p:blipFill>
          <p:spPr bwMode="auto">
            <a:xfrm>
              <a:off x="71438" y="2924175"/>
              <a:ext cx="9001125" cy="2850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9362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5800" y="1228987"/>
            <a:ext cx="4572000" cy="350737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/>
              <a:t>После отправки заявления пользователем, внутренние сервисы ЕПГУ выполняют алгоритмы обработки и передачи заявления в ведомство. Данные действия отображаются в ленте уведомлений личного кабинета на ЕПГУ под статусами: 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b="1" dirty="0"/>
              <a:t>Первый статус</a:t>
            </a:r>
            <a:r>
              <a:rPr lang="ru-RU" sz="1300" dirty="0"/>
              <a:t>, сгенерированный ЕПГУ, - </a:t>
            </a:r>
            <a:r>
              <a:rPr lang="ru-RU" sz="1300" b="1" dirty="0"/>
              <a:t>«Заявление в очереди на отправку» с комментарием об успешном формировании заявления на ЕПГУ</a:t>
            </a:r>
            <a:r>
              <a:rPr lang="ru-RU" sz="1300" dirty="0"/>
              <a:t>. Время, зафиксированное в данном статусе, является временем, по которому будет зарегистрировано заявление в ведомственной системе (время формирования заявления на ЕПГУ), т.е. по которому выстраивается очередь. 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/>
              <a:t>После того, как заявление отправлено во внутреннюю очередь, для упорядочивания всех заявлений по времени их формирования выполняется отправка заявления в ведомство в сопровождении </a:t>
            </a:r>
            <a:r>
              <a:rPr lang="ru-RU" sz="1300" b="1" dirty="0" smtClean="0"/>
              <a:t>второго статуса</a:t>
            </a:r>
            <a:r>
              <a:rPr lang="ru-RU" sz="1300" dirty="0" smtClean="0"/>
              <a:t>, сгенерированного ЕПГУ </a:t>
            </a:r>
            <a:r>
              <a:rPr lang="ru-RU" sz="1300" b="1" dirty="0"/>
              <a:t>«Заявление в очереди на отправку</a:t>
            </a:r>
            <a:r>
              <a:rPr lang="ru-RU" sz="1300" b="1" dirty="0" smtClean="0"/>
              <a:t>».</a:t>
            </a:r>
            <a:endParaRPr lang="ru-RU" sz="1300" b="1" dirty="0"/>
          </a:p>
        </p:txBody>
      </p:sp>
      <p:pic>
        <p:nvPicPr>
          <p:cNvPr id="13" name="Рисунок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25900"/>
            <a:ext cx="3305835" cy="31539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550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9617" y="1069712"/>
            <a:ext cx="4572000" cy="34932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300" b="1" dirty="0"/>
              <a:t>Третье</a:t>
            </a:r>
            <a:r>
              <a:rPr lang="ru-RU" sz="1300" dirty="0"/>
              <a:t> уведомление может иметь 2 варианта статуса: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Первый вариант статуса </a:t>
            </a:r>
            <a:r>
              <a:rPr lang="ru-RU" sz="1300" b="1" dirty="0"/>
              <a:t>«Заявление принято к рассмотрению»</a:t>
            </a:r>
            <a:r>
              <a:rPr lang="ru-RU" sz="1300" dirty="0"/>
              <a:t> с текстом «Ваше заявление принято ведомством. Необходимость в повторной подаче заявления отсутствует» является первым статусом, который генерирует ведомственная система. Он означает, что заявление </a:t>
            </a:r>
            <a:r>
              <a:rPr lang="ru-RU" sz="1300" dirty="0" smtClean="0"/>
              <a:t>принято в </a:t>
            </a:r>
            <a:r>
              <a:rPr lang="ru-RU" sz="1300" dirty="0"/>
              <a:t>обработку и будет зарегистрировано после завершения </a:t>
            </a:r>
            <a:r>
              <a:rPr lang="ru-RU" sz="1300" dirty="0" smtClean="0"/>
              <a:t>обработки;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/>
              <a:t>Второй </a:t>
            </a:r>
            <a:r>
              <a:rPr lang="ru-RU" sz="1300" dirty="0"/>
              <a:t>вариант статуса </a:t>
            </a:r>
            <a:r>
              <a:rPr lang="ru-RU" sz="1300" b="1" dirty="0"/>
              <a:t>«Отказано в предоставлении услуги»</a:t>
            </a:r>
            <a:r>
              <a:rPr lang="ru-RU" sz="1300" dirty="0"/>
              <a:t> с указанием причины </a:t>
            </a:r>
            <a:r>
              <a:rPr lang="ru-RU" sz="1300" dirty="0" smtClean="0"/>
              <a:t>(одна из возможных причин - </a:t>
            </a:r>
            <a:r>
              <a:rPr lang="ru-RU" sz="1300" dirty="0"/>
              <a:t>указанный адрес не закреплён за </a:t>
            </a:r>
            <a:r>
              <a:rPr lang="ru-RU" sz="1300" dirty="0" smtClean="0"/>
              <a:t>школой) </a:t>
            </a:r>
            <a:r>
              <a:rPr lang="ru-RU" sz="1300" dirty="0"/>
              <a:t>означает, что заявление не будет обработано. </a:t>
            </a:r>
            <a:r>
              <a:rPr lang="ru-RU" sz="1300" dirty="0" smtClean="0"/>
              <a:t>Необходимо </a:t>
            </a:r>
            <a:r>
              <a:rPr lang="ru-RU" sz="1300" dirty="0"/>
              <a:t>подать новое заявление по своей адресной привязке. При этом </a:t>
            </a:r>
            <a:r>
              <a:rPr lang="ru-RU" sz="1300" u="sng" dirty="0"/>
              <a:t>датой и временем регистрации заявления</a:t>
            </a:r>
            <a:r>
              <a:rPr lang="ru-RU" sz="1300" dirty="0"/>
              <a:t> в ведомственной системе </a:t>
            </a:r>
            <a:r>
              <a:rPr lang="ru-RU" sz="1300" u="sng" dirty="0"/>
              <a:t>будет дата и время подачи второго заявления (формирования заявления на ЕПГУ), </a:t>
            </a:r>
            <a:r>
              <a:rPr lang="ru-RU" sz="1300" dirty="0"/>
              <a:t>при условии успешной обработки.</a:t>
            </a:r>
          </a:p>
        </p:txBody>
      </p:sp>
      <p:pic>
        <p:nvPicPr>
          <p:cNvPr id="8" name="Рисунок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069712"/>
            <a:ext cx="2907822" cy="3591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69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041170"/>
            <a:ext cx="41044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После </a:t>
            </a:r>
            <a:r>
              <a:rPr lang="ru-RU" sz="1400" dirty="0"/>
              <a:t>обработки заявления в личный кабинет заявителя на Едином портале автоматически направляется </a:t>
            </a:r>
            <a:r>
              <a:rPr lang="ru-RU" sz="1400" b="1" dirty="0" smtClean="0"/>
              <a:t>четвертое уведомление</a:t>
            </a:r>
            <a:r>
              <a:rPr lang="ru-RU" sz="1400" dirty="0" smtClean="0"/>
              <a:t>, которое может иметь </a:t>
            </a:r>
            <a:r>
              <a:rPr lang="ru-RU" sz="1400" b="1" dirty="0" smtClean="0"/>
              <a:t>два</a:t>
            </a:r>
            <a:r>
              <a:rPr lang="ru-RU" sz="1400" dirty="0" smtClean="0"/>
              <a:t> варианта статуса.</a:t>
            </a:r>
          </a:p>
          <a:p>
            <a:endParaRPr lang="ru-RU" sz="1400" dirty="0" smtClean="0"/>
          </a:p>
          <a:p>
            <a:r>
              <a:rPr lang="ru-RU" sz="1400" dirty="0" smtClean="0"/>
              <a:t>Первый вариант статуса:</a:t>
            </a:r>
          </a:p>
          <a:p>
            <a:r>
              <a:rPr lang="ru-RU" sz="1400" b="1" dirty="0"/>
              <a:t>Уведомление о регистрации заявления </a:t>
            </a:r>
            <a:r>
              <a:rPr lang="ru-RU" sz="1400" dirty="0" smtClean="0"/>
              <a:t>(при регистрации в ведомственной информационной системе фиксируется дата </a:t>
            </a:r>
            <a:r>
              <a:rPr lang="ru-RU" sz="1400" dirty="0"/>
              <a:t>и </a:t>
            </a:r>
            <a:r>
              <a:rPr lang="ru-RU" sz="1400" dirty="0" smtClean="0"/>
              <a:t>временя </a:t>
            </a:r>
            <a:r>
              <a:rPr lang="ru-RU" sz="1400" dirty="0"/>
              <a:t>подачи заявления в электронном виде на Едином портале) и необходимости </a:t>
            </a:r>
            <a:r>
              <a:rPr lang="ru-RU" sz="1400" dirty="0" smtClean="0"/>
              <a:t>обратиться </a:t>
            </a:r>
            <a:r>
              <a:rPr lang="ru-RU" sz="1400" dirty="0"/>
              <a:t>в любое отделение МКУ ЦМУ или филиал ГБУ МФЦ с документами для подтверждения данных, указанных в </a:t>
            </a:r>
            <a:r>
              <a:rPr lang="ru-RU" sz="1400" dirty="0" smtClean="0"/>
              <a:t>заявлении, </a:t>
            </a:r>
            <a:r>
              <a:rPr lang="ru-RU" sz="1400" b="1" dirty="0" smtClean="0"/>
              <a:t>в установленный срок.</a:t>
            </a:r>
            <a:r>
              <a:rPr lang="ru-RU" sz="1400" dirty="0" smtClean="0"/>
              <a:t> </a:t>
            </a:r>
            <a:r>
              <a:rPr lang="ru-RU" sz="1400" dirty="0"/>
              <a:t>Первый рабочий день отсчитывается со следующего дня после дня получения данного уведомления. </a:t>
            </a:r>
            <a:endParaRPr lang="ru-RU" sz="1400" dirty="0" smtClean="0"/>
          </a:p>
        </p:txBody>
      </p:sp>
      <p:pic>
        <p:nvPicPr>
          <p:cNvPr id="23" name="Рисунок 2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272" y="1499635"/>
            <a:ext cx="4159895" cy="2514905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4932040" y="3219822"/>
            <a:ext cx="504056" cy="1659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4198427" y="3311801"/>
            <a:ext cx="720080" cy="3600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47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249450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Второй вариант статуса: </a:t>
            </a:r>
            <a:r>
              <a:rPr lang="ru-RU" sz="1400" b="1" dirty="0" smtClean="0"/>
              <a:t>Уведомление</a:t>
            </a:r>
            <a:r>
              <a:rPr lang="ru-RU" sz="1400" b="1" dirty="0"/>
              <a:t> об отказе</a:t>
            </a:r>
            <a:r>
              <a:rPr lang="ru-RU" sz="1400" dirty="0"/>
              <a:t> в предоставлении услуги, с указанием </a:t>
            </a:r>
            <a:r>
              <a:rPr lang="ru-RU" sz="1400" dirty="0" smtClean="0"/>
              <a:t>причины (возможная причина – зарегистрировано более раннее заявление на того же ребенка).</a:t>
            </a:r>
          </a:p>
        </p:txBody>
      </p:sp>
      <p:pic>
        <p:nvPicPr>
          <p:cNvPr id="12" name="Рисунок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744" y="1892795"/>
            <a:ext cx="5688330" cy="27190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178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179512" y="403231"/>
            <a:ext cx="8820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Куда звонить, если остались вопросы:</a:t>
            </a:r>
            <a:endParaRPr lang="ru-RU" alt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8500" t="24800" r="34644" b="10101"/>
          <a:stretch/>
        </p:blipFill>
        <p:spPr>
          <a:xfrm>
            <a:off x="1763688" y="847431"/>
            <a:ext cx="4987600" cy="389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через </a:t>
            </a:r>
            <a:r>
              <a:rPr lang="ru-RU" sz="1600" b="1" dirty="0"/>
              <a:t>Многофункциональный центр предоставления государственных и муниципальных услуг </a:t>
            </a:r>
            <a:r>
              <a:rPr lang="ru-RU" sz="1600" b="1" dirty="0" smtClean="0"/>
              <a:t>(</a:t>
            </a:r>
            <a:r>
              <a:rPr lang="ru-RU" sz="1600" b="1" dirty="0"/>
              <a:t>ГБУ СО МФЦ)</a:t>
            </a:r>
            <a:r>
              <a:rPr lang="en-US" sz="1600" dirty="0"/>
              <a:t> -</a:t>
            </a:r>
            <a:r>
              <a:rPr lang="ru-RU" sz="1600" dirty="0"/>
              <a:t> официальный сайт: </a:t>
            </a:r>
            <a:r>
              <a:rPr lang="en-US" sz="1600" dirty="0"/>
              <a:t>mfc66.ru</a:t>
            </a:r>
            <a:r>
              <a:rPr lang="ru-RU" sz="1600" dirty="0"/>
              <a:t> и </a:t>
            </a:r>
            <a:br>
              <a:rPr lang="ru-RU" sz="1600" dirty="0"/>
            </a:br>
            <a:r>
              <a:rPr lang="ru-RU" sz="1600" b="1" dirty="0"/>
              <a:t>Центр муниципальных услуг города Екатеринбурга </a:t>
            </a:r>
            <a:r>
              <a:rPr lang="ru-RU" sz="1600" b="1" dirty="0" smtClean="0"/>
              <a:t>(</a:t>
            </a:r>
            <a:r>
              <a:rPr lang="ru-RU" sz="1600" b="1" dirty="0"/>
              <a:t>МКУ ЦМУ)</a:t>
            </a:r>
            <a:r>
              <a:rPr lang="ru-RU" sz="1600" dirty="0"/>
              <a:t> - официальный сайт: </a:t>
            </a:r>
            <a:r>
              <a:rPr lang="ru-RU" sz="1600" dirty="0" err="1"/>
              <a:t>цму.екатеринбург.рф</a:t>
            </a:r>
            <a:r>
              <a:rPr lang="en-US" sz="1600" dirty="0"/>
              <a:t> </a:t>
            </a:r>
            <a:r>
              <a:rPr lang="ru-RU" sz="1600" dirty="0" smtClean="0"/>
              <a:t>(</a:t>
            </a:r>
            <a:r>
              <a:rPr lang="ru-RU" sz="1600" dirty="0"/>
              <a:t>начало работы с 08:00-09:00</a:t>
            </a:r>
            <a:r>
              <a:rPr lang="ru-RU" sz="1600" dirty="0" smtClean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через </a:t>
            </a:r>
            <a:r>
              <a:rPr lang="ru-RU" sz="1600" b="1" dirty="0"/>
              <a:t>Единый портал Государственных и муниципальных </a:t>
            </a:r>
            <a:r>
              <a:rPr lang="ru-RU" sz="1600" b="1" dirty="0" smtClean="0"/>
              <a:t>услуг (Единый портал)</a:t>
            </a:r>
            <a:r>
              <a:rPr lang="ru-RU" sz="16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в общеобразовательную организацию </a:t>
            </a:r>
            <a:r>
              <a:rPr lang="ru-RU" sz="1600" dirty="0"/>
              <a:t>(по отдельному графику, размещенному на официальном сайте организации);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9100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 документы: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 smtClean="0"/>
              <a:t>паспорт </a:t>
            </a:r>
            <a:r>
              <a:rPr lang="ru-RU" dirty="0"/>
              <a:t>родителя (законного представителя) (подлинник и копия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(подлинник и копия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</a:t>
            </a:r>
            <a:r>
              <a:rPr lang="ru-RU" dirty="0" smtClean="0"/>
              <a:t>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преимущественное </a:t>
            </a:r>
            <a:r>
              <a:rPr lang="ru-RU" dirty="0" smtClean="0"/>
              <a:t>право и право </a:t>
            </a:r>
            <a:r>
              <a:rPr lang="ru-RU" dirty="0"/>
              <a:t>на получение мест в образовательных организациях в первоочередном </a:t>
            </a:r>
            <a:r>
              <a:rPr lang="ru-RU" dirty="0" smtClean="0"/>
              <a:t>порядке (при наличии права).</a:t>
            </a:r>
            <a:endParaRPr lang="ru-RU" dirty="0"/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33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782185"/>
            <a:ext cx="8324672" cy="3451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b="1" dirty="0"/>
              <a:t>Правом преимущественного приема будут пользоваться следующие категории детей:  </a:t>
            </a:r>
          </a:p>
          <a:p>
            <a:pPr marL="9017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/>
              <a:t>         </a:t>
            </a:r>
            <a:endParaRPr lang="ru-RU" sz="1400" dirty="0" smtClean="0"/>
          </a:p>
          <a:p>
            <a:pPr marL="37592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/>
              <a:t>дети</a:t>
            </a:r>
            <a:r>
              <a:rPr lang="ru-RU" sz="1400" dirty="0"/>
              <a:t>, проживающие в одной семье и имеющие общее место жительства, при зачислении на обучение по основным общеобразовательным программам начального общего образования в общеобразовательные учреждения, в которых обучаются их братья и (или) сестры (основание – Федеральный закон от 2 декабря 2019 года № 411-ФЗ «О внесении изменений в статью 54 Семейного кодекса Российской Федерации и статью 67 Федерального закона «Об образовании в Российской Федерации</a:t>
            </a:r>
            <a:r>
              <a:rPr lang="ru-RU" sz="1400" dirty="0" smtClean="0"/>
              <a:t>»).</a:t>
            </a:r>
          </a:p>
          <a:p>
            <a:pPr marL="90170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/>
              <a:t>Обращаем </a:t>
            </a:r>
            <a:r>
              <a:rPr lang="ru-RU" sz="1400" b="1" dirty="0"/>
              <a:t>ваше внимание</a:t>
            </a:r>
            <a:r>
              <a:rPr lang="ru-RU" sz="1400" dirty="0"/>
              <a:t> на то, что </a:t>
            </a:r>
            <a:r>
              <a:rPr lang="ru-RU" sz="1400" b="1" dirty="0"/>
              <a:t>регистрация на закрепленной за общеобразовательным учреждением территорией</a:t>
            </a:r>
            <a:r>
              <a:rPr lang="ru-RU" sz="1400" dirty="0"/>
              <a:t> (основание – Постановление Администрации города Екатеринбурга от 03.12.2019 № 2861 «О закреплении территорий за муниципальными общеобразовательными учреждениями муниципального образования «город </a:t>
            </a:r>
            <a:r>
              <a:rPr lang="ru-RU" sz="1400" dirty="0" smtClean="0"/>
              <a:t>Екатеринбург») для </a:t>
            </a:r>
            <a:r>
              <a:rPr lang="ru-RU" sz="1400" dirty="0"/>
              <a:t>данной категории детей при зачислении ребенка в учреждение </a:t>
            </a:r>
            <a:r>
              <a:rPr lang="ru-RU" sz="1400" b="1" dirty="0"/>
              <a:t>не будет учитываться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625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782185"/>
            <a:ext cx="832467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Правом </a:t>
            </a:r>
            <a:r>
              <a:rPr lang="ru-RU" b="1" dirty="0"/>
              <a:t>первоочередного приема в общеобразовательные учреждения будут пользоваться следующие категории детей</a:t>
            </a:r>
            <a:r>
              <a:rPr lang="ru-RU" b="1" dirty="0" smtClean="0"/>
              <a:t>:</a:t>
            </a:r>
          </a:p>
          <a:p>
            <a:endParaRPr lang="ru-RU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сотрудников органов уголовно-исполнительной системы, федеральной противопожарной службы Государственной противопожарной службы, таможенных органов Российской Федерации (основание – 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Российской Федерации»);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сотрудников полиции (основание – Федеральный закон от 07.02.2011 № 3-ФЗ «О полиции»);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военнослужащих по месту жительства их семей (основание – Федеральный закон от 27.05.1998 № 76-ФЗ «О статусе военнослужащих»).</a:t>
            </a:r>
          </a:p>
          <a:p>
            <a:r>
              <a:rPr lang="ru-RU" sz="1400" dirty="0"/>
              <a:t>       Для данной категории детей при зачислении в общеобразовательное учреждение </a:t>
            </a:r>
            <a:r>
              <a:rPr lang="ru-RU" sz="1400" b="1" dirty="0"/>
              <a:t>регистрация на закрепленной за учреждением территории будет учитываться</a:t>
            </a:r>
            <a:r>
              <a:rPr lang="ru-RU" sz="1400" dirty="0"/>
              <a:t> </a:t>
            </a:r>
            <a:r>
              <a:rPr lang="ru-RU" sz="1400" dirty="0" smtClean="0"/>
              <a:t>(основание - Постановление </a:t>
            </a:r>
            <a:r>
              <a:rPr lang="ru-RU" sz="1400" dirty="0"/>
              <a:t>Администрации города Екатеринбурга от 03.12.2019 № 2861 «О закреплении территорий за муниципальными общеобразовательными учреждениями муниципального образования «город Екатеринбург</a:t>
            </a:r>
            <a:r>
              <a:rPr lang="ru-RU" sz="1400" dirty="0" smtClean="0"/>
              <a:t>» ).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8350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782185"/>
            <a:ext cx="832467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Подача заявлений при наличии регистрации в СНТ</a:t>
            </a:r>
          </a:p>
          <a:p>
            <a:endParaRPr lang="ru-RU" sz="1400" dirty="0"/>
          </a:p>
          <a:p>
            <a:r>
              <a:rPr lang="ru-RU" sz="1400" dirty="0"/>
              <a:t>Граждане, проживающие (зарегистрированные) в садоводческих некоммерческих объединениях, которые при подаче заявления в электронном виде о зачислении ребенка в общеобразовательное учреждение через </a:t>
            </a:r>
            <a:r>
              <a:rPr lang="ru-RU" sz="1400" dirty="0" smtClean="0"/>
              <a:t>ЕПГУ </a:t>
            </a:r>
            <a:r>
              <a:rPr lang="ru-RU" sz="1400" dirty="0"/>
              <a:t>столкнулись с трудностью и не нашли адрес своей прописки (регистрации) в перечне предлагаемых адресов на ЕПГУ (при этом адрес прописки (регистрации) закреплен в Постановление Администрации города Екатеринбурга от 03.12.2019 № 2861 «О закреплении территорий за муниципальными общеобразовательными учреждениями муниципального образования «город Екатеринбург</a:t>
            </a:r>
            <a:r>
              <a:rPr lang="ru-RU" sz="1400" dirty="0" smtClean="0"/>
              <a:t>», </a:t>
            </a:r>
            <a:r>
              <a:rPr lang="ru-RU" sz="1400" dirty="0"/>
              <a:t>должны в установленный период обратиться с заявлением о зачислении и оригиналами документов в общеобразовательное учреждение (согласно территориальному закреплению), или в Муниципальное казенное учреждение «Центр муниципальных услуг» (его отделы приема и выдачи документов), или в Государственное бюджетное учреждение Свердловской области «Многофункциональный центр предоставления государственных и муниципальных услуг» (его филиалы). </a:t>
            </a:r>
          </a:p>
        </p:txBody>
      </p:sp>
    </p:spTree>
    <p:extLst>
      <p:ext uri="{BB962C8B-B14F-4D97-AF65-F5344CB8AC3E}">
        <p14:creationId xmlns:p14="http://schemas.microsoft.com/office/powerpoint/2010/main" val="170391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 через ЕПГУ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Родителю необходимо зарегистрироваться на ЕПГУ (при отсутствии учетной записи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 наступления </a:t>
            </a:r>
            <a:r>
              <a:rPr lang="ru-RU" dirty="0" smtClean="0"/>
              <a:t>00:00</a:t>
            </a:r>
            <a:endParaRPr lang="en-US" dirty="0" smtClean="0"/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Войти </a:t>
            </a:r>
            <a:r>
              <a:rPr lang="ru-RU" dirty="0"/>
              <a:t>в личный </a:t>
            </a:r>
            <a:r>
              <a:rPr lang="ru-RU" dirty="0" smtClean="0"/>
              <a:t>кабинет;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Установить </a:t>
            </a:r>
            <a:r>
              <a:rPr lang="ru-RU" dirty="0"/>
              <a:t>местоположение – </a:t>
            </a:r>
            <a:r>
              <a:rPr lang="ru-RU" dirty="0" smtClean="0"/>
              <a:t>Екатеринбург; 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Найти </a:t>
            </a:r>
            <a:r>
              <a:rPr lang="ru-RU" dirty="0"/>
              <a:t>и выбрать услугу «Зачисление в образовательное учреждение</a:t>
            </a:r>
            <a:r>
              <a:rPr lang="ru-RU" dirty="0" smtClean="0"/>
              <a:t>»</a:t>
            </a:r>
            <a:endParaRPr lang="ru-RU" dirty="0"/>
          </a:p>
          <a:p>
            <a:pPr marL="109728">
              <a:defRPr/>
            </a:pPr>
            <a:endParaRPr lang="ru-RU" b="1" dirty="0" smtClean="0"/>
          </a:p>
          <a:p>
            <a:pPr marL="109728">
              <a:defRPr/>
            </a:pPr>
            <a:r>
              <a:rPr lang="ru-RU" b="1" dirty="0" smtClean="0"/>
              <a:t>Внимание</a:t>
            </a:r>
            <a:r>
              <a:rPr lang="ru-RU" b="1" dirty="0"/>
              <a:t>: </a:t>
            </a:r>
            <a:r>
              <a:rPr lang="ru-RU" b="1" dirty="0" smtClean="0"/>
              <a:t>Личный </a:t>
            </a:r>
            <a:r>
              <a:rPr lang="ru-RU" b="1" dirty="0"/>
              <a:t>кабинет заявителя на </a:t>
            </a:r>
            <a:r>
              <a:rPr lang="ru-RU" b="1" dirty="0" smtClean="0"/>
              <a:t>ЕПГУ должен </a:t>
            </a:r>
            <a:r>
              <a:rPr lang="ru-RU" b="1" dirty="0"/>
              <a:t>быть зарегистрирован только на родителя (законного представителя</a:t>
            </a:r>
            <a:r>
              <a:rPr lang="ru-RU" b="1" dirty="0" smtClean="0"/>
              <a:t>) ребенка!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36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6790</TotalTime>
  <Words>2071</Words>
  <Application>Microsoft Office PowerPoint</Application>
  <PresentationFormat>Экран (16:9)</PresentationFormat>
  <Paragraphs>203</Paragraphs>
  <Slides>38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2" baseType="lpstr">
      <vt:lpstr>Arial</vt:lpstr>
      <vt:lpstr>Calibri</vt:lpstr>
      <vt:lpstr>Georgia</vt:lpstr>
      <vt:lpstr>Тема Office</vt:lpstr>
      <vt:lpstr> Прием детей в 1-ый класс на 2020/2021 учебный год  в общеобразовательные организации, расположенные на территории муниципального образования «город Екатеринбург»</vt:lpstr>
      <vt:lpstr>Когда подавать заявление:</vt:lpstr>
      <vt:lpstr>Когда подавать заявление:</vt:lpstr>
      <vt:lpstr>Где подавать заявление:</vt:lpstr>
      <vt:lpstr>Какие необходимы документы:</vt:lpstr>
      <vt:lpstr>Презентация PowerPoint</vt:lpstr>
      <vt:lpstr>Презентация PowerPoint</vt:lpstr>
      <vt:lpstr>Презентация PowerPoint</vt:lpstr>
      <vt:lpstr>Подача заявления через ЕПГУ</vt:lpstr>
      <vt:lpstr>Если нет регистрации на ЕПГУ (нет учетной записи)</vt:lpstr>
      <vt:lpstr>Общие рекомендации </vt:lpstr>
      <vt:lpstr>Как получить услугу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Вопросы</vt:lpstr>
      <vt:lpstr>Подача заявления через ЕПГУ, при наличии подтверждённой учетной записи</vt:lpstr>
      <vt:lpstr>Статусы, поступающие в личный кабинет заявителя на ЕПГУ: </vt:lpstr>
      <vt:lpstr>Статусы, поступающие в личный кабинет заявителя на ЕПГУ: </vt:lpstr>
      <vt:lpstr>Статусы, поступающие в личный кабинет заявителя на ЕПГУ: </vt:lpstr>
      <vt:lpstr>Статусы, поступающие в личный кабинет заявителя на ЕПГУ: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Байчибаева Анна Валерьевна</dc:creator>
  <cp:lastModifiedBy>Обухова Кристина Викторовна</cp:lastModifiedBy>
  <cp:revision>301</cp:revision>
  <dcterms:created xsi:type="dcterms:W3CDTF">2015-06-30T08:03:00Z</dcterms:created>
  <dcterms:modified xsi:type="dcterms:W3CDTF">2020-01-21T06:24:27Z</dcterms:modified>
</cp:coreProperties>
</file>