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60" r:id="rId3"/>
    <p:sldId id="300" r:id="rId4"/>
    <p:sldId id="261" r:id="rId5"/>
    <p:sldId id="262" r:id="rId6"/>
    <p:sldId id="309" r:id="rId7"/>
    <p:sldId id="310" r:id="rId8"/>
    <p:sldId id="311" r:id="rId9"/>
    <p:sldId id="263" r:id="rId10"/>
    <p:sldId id="265" r:id="rId11"/>
    <p:sldId id="30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6" r:id="rId21"/>
    <p:sldId id="276" r:id="rId22"/>
    <p:sldId id="277" r:id="rId23"/>
    <p:sldId id="278" r:id="rId24"/>
    <p:sldId id="297" r:id="rId25"/>
    <p:sldId id="279" r:id="rId26"/>
    <p:sldId id="280" r:id="rId27"/>
    <p:sldId id="281" r:id="rId28"/>
    <p:sldId id="282" r:id="rId29"/>
    <p:sldId id="283" r:id="rId30"/>
    <p:sldId id="298" r:id="rId31"/>
    <p:sldId id="299" r:id="rId32"/>
    <p:sldId id="305" r:id="rId33"/>
    <p:sldId id="284" r:id="rId34"/>
    <p:sldId id="306" r:id="rId35"/>
    <p:sldId id="307" r:id="rId36"/>
    <p:sldId id="308" r:id="rId37"/>
    <p:sldId id="312" r:id="rId38"/>
    <p:sldId id="295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937" autoAdjust="0"/>
  </p:normalViewPr>
  <p:slideViewPr>
    <p:cSldViewPr>
      <p:cViewPr varScale="1">
        <p:scale>
          <a:sx n="135" d="100"/>
          <a:sy n="135" d="100"/>
        </p:scale>
        <p:origin x="90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66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42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41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7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32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45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33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6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cid:image004.jpg@01D5A148.B9E900F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детей в 1-ый класс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организации, расположенные на территории 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(не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и 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672200"/>
            <a:ext cx="420439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Tx/>
              <a:buChar char="•"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ваша учетная запись на сайте «</a:t>
            </a:r>
            <a:r>
              <a:rPr lang="ru-RU" sz="1200" dirty="0" err="1"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lvl="0">
              <a:buFontTx/>
              <a:buChar char="•"/>
            </a:pPr>
            <a:endParaRPr lang="ru-RU" alt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До начала записи, обновите Ваш браузер. Специалисты службы сопровождения Единого портала рекомендуют использовать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Очистить кэш (историю браузера);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36" y="755472"/>
            <a:ext cx="3771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540392"/>
            <a:ext cx="433821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баланс услуги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он был положительным, так как обычно провайдеры списывают оплату в начале нового дня;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 Ссылка на услугу была изменена. Используйте рекомендуемые методы перехода к форме заявления.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dirty="0" smtClean="0">
                <a:latin typeface="+mn-lt"/>
                <a:cs typeface="+mn-cs"/>
              </a:rPr>
              <a:t>В </a:t>
            </a:r>
            <a:r>
              <a:rPr lang="ru-RU" altLang="ru-RU" sz="1600" dirty="0">
                <a:latin typeface="+mn-lt"/>
                <a:cs typeface="+mn-cs"/>
              </a:rPr>
              <a:t>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кабинет»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«Войти»</a:t>
            </a: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3843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выбрать подраздел «Образование</a:t>
            </a:r>
            <a:r>
              <a:rPr lang="ru-RU" altLang="ru-RU" sz="1600" dirty="0">
                <a:latin typeface="+mn-lt"/>
                <a:cs typeface="+mn-cs"/>
              </a:rPr>
              <a:t>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«Запись в образовательное учреждение»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</a:t>
            </a:r>
            <a:r>
              <a:rPr lang="ru-RU" altLang="ru-RU" sz="1600" dirty="0" smtClean="0">
                <a:latin typeface="+mn-lt"/>
                <a:cs typeface="+mn-cs"/>
              </a:rPr>
              <a:t>«Запись в школу» </a:t>
            </a:r>
            <a:r>
              <a:rPr lang="ru-RU" altLang="ru-RU" sz="1600" dirty="0">
                <a:latin typeface="+mn-lt"/>
                <a:cs typeface="+mn-cs"/>
              </a:rPr>
              <a:t>Департамента образования Администрации города Екатеринбурга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411760" y="1203598"/>
            <a:ext cx="6585417" cy="3477665"/>
            <a:chOff x="2411760" y="1203598"/>
            <a:chExt cx="6585417" cy="3477665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37399"/>
            <a:stretch>
              <a:fillRect/>
            </a:stretch>
          </p:blipFill>
          <p:spPr bwMode="auto">
            <a:xfrm>
              <a:off x="2411760" y="1203598"/>
              <a:ext cx="6585417" cy="34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76" y="3291830"/>
              <a:ext cx="3589194" cy="740184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483768" y="4032014"/>
              <a:ext cx="3888432" cy="483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2555776" y="3291830"/>
            <a:ext cx="3312374" cy="740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561749"/>
            <a:ext cx="4752528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доступную </a:t>
            </a:r>
            <a:r>
              <a:rPr lang="ru-RU" altLang="ru-RU" sz="1600" dirty="0" err="1" smtClean="0">
                <a:latin typeface="+mn-lt"/>
                <a:cs typeface="+mn-cs"/>
              </a:rPr>
              <a:t>подуслугу</a:t>
            </a:r>
            <a:r>
              <a:rPr lang="ru-RU" altLang="ru-RU" sz="1600" dirty="0" smtClean="0">
                <a:latin typeface="+mn-lt"/>
                <a:cs typeface="+mn-cs"/>
              </a:rPr>
              <a:t> из раздела «Электронные услуги»: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+mn-cs"/>
              </a:rPr>
              <a:t>Зачисление детей, обладающих правом на первоочередное предоставление места в первые классы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</a:t>
            </a:r>
            <a:r>
              <a:rPr lang="ru-RU" sz="1400" b="1" dirty="0" smtClean="0">
                <a:latin typeface="+mn-lt"/>
                <a:cs typeface="+mn-cs"/>
              </a:rPr>
              <a:t>с 15.12.2019 по 23.01.2020</a:t>
            </a:r>
            <a:r>
              <a:rPr lang="ru-RU" sz="1400" dirty="0" smtClean="0">
                <a:latin typeface="+mn-lt"/>
                <a:cs typeface="+mn-c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+mn-cs"/>
              </a:rPr>
              <a:t>Зачисление </a:t>
            </a:r>
            <a:r>
              <a:rPr lang="ru-RU" sz="1400" dirty="0">
                <a:latin typeface="+mn-lt"/>
                <a:cs typeface="+mn-cs"/>
              </a:rPr>
              <a:t>детей в первые классы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с </a:t>
            </a:r>
            <a:r>
              <a:rPr lang="ru-RU" sz="1400" b="1" dirty="0" smtClean="0">
                <a:latin typeface="+mn-lt"/>
                <a:cs typeface="+mn-cs"/>
              </a:rPr>
              <a:t>29.01.2020 по 30.06.2020</a:t>
            </a:r>
            <a:r>
              <a:rPr lang="ru-RU" sz="1400" dirty="0" smtClean="0">
                <a:latin typeface="+mn-lt"/>
                <a:cs typeface="+mn-cs"/>
              </a:rPr>
              <a:t>;</a:t>
            </a:r>
            <a:endParaRPr lang="ru-RU" sz="14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+mn-cs"/>
              </a:rPr>
              <a:t>Зачисление </a:t>
            </a:r>
            <a:r>
              <a:rPr lang="ru-RU" sz="1400" dirty="0">
                <a:latin typeface="+mn-lt"/>
                <a:cs typeface="+mn-cs"/>
              </a:rPr>
              <a:t>детей в первые классы (на свободные места)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</a:t>
            </a:r>
            <a:r>
              <a:rPr lang="ru-RU" sz="1400" b="1" dirty="0" smtClean="0">
                <a:latin typeface="+mn-lt"/>
                <a:cs typeface="+mn-cs"/>
              </a:rPr>
              <a:t>с 01.07.2020 по 05.09.2020</a:t>
            </a:r>
            <a:r>
              <a:rPr lang="ru-RU" sz="1400" dirty="0" smtClean="0">
                <a:latin typeface="+mn-lt"/>
                <a:cs typeface="+mn-cs"/>
              </a:rPr>
              <a:t>.</a:t>
            </a:r>
            <a:endParaRPr lang="ru-RU" sz="1400" dirty="0">
              <a:latin typeface="+mn-lt"/>
              <a:cs typeface="+mn-cs"/>
            </a:endParaRPr>
          </a:p>
          <a:p>
            <a:endParaRPr lang="ru-RU" sz="14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6999" t="13602" r="35437" b="12599"/>
          <a:stretch/>
        </p:blipFill>
        <p:spPr>
          <a:xfrm>
            <a:off x="4932040" y="1467901"/>
            <a:ext cx="3719621" cy="32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15566"/>
            <a:ext cx="782887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15.12.2019 – 23.01.2020 </a:t>
            </a:r>
            <a:r>
              <a:rPr lang="ru-RU" sz="1500" dirty="0"/>
              <a:t>–  прием детей, имеющих право на получение мест в муниципальных образовательных учреждениях</a:t>
            </a:r>
            <a:r>
              <a:rPr lang="ru-RU" dirty="0"/>
              <a:t> </a:t>
            </a:r>
            <a:r>
              <a:rPr lang="ru-RU" sz="1500" b="1" dirty="0"/>
              <a:t>в первоочередном порядке и имеющих право преимущественного зачисления, зарегистрированных на закрепленной за образовательной организации территории</a:t>
            </a:r>
            <a:r>
              <a:rPr lang="ru-RU" sz="1500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29.01.2020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Верх-</a:t>
            </a:r>
            <a:r>
              <a:rPr lang="ru-RU" sz="1500" b="1" dirty="0" err="1"/>
              <a:t>Исетском</a:t>
            </a:r>
            <a:r>
              <a:rPr lang="ru-RU" sz="1500" b="1" dirty="0"/>
              <a:t>, Ленинском и Чкаловском районах</a:t>
            </a:r>
            <a:r>
              <a:rPr lang="ru-RU" sz="1500" dirty="0"/>
              <a:t>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зачисления.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6532" t="6601" r="19682" b="43000"/>
          <a:stretch/>
        </p:blipFill>
        <p:spPr>
          <a:xfrm>
            <a:off x="2339752" y="1635646"/>
            <a:ext cx="6029298" cy="26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Ввод данных заявителя (</a:t>
            </a:r>
            <a:r>
              <a:rPr lang="ru-RU" altLang="ru-RU" sz="16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600" dirty="0" smtClean="0">
                <a:latin typeface="+mn-lt"/>
                <a:cs typeface="+mn-cs"/>
              </a:rPr>
              <a:t> из Личного кабинета)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Необходимо указать номер телефона и адрес электронной почты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99792" y="1136907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тип регистрации, 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Если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Ввод данных второго родителя (законного представителя) ребенка - заполняются при наличии.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0075" t="19900" r="36219" b="21301"/>
          <a:stretch/>
        </p:blipFill>
        <p:spPr>
          <a:xfrm>
            <a:off x="3347864" y="1203598"/>
            <a:ext cx="4536504" cy="34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451654"/>
            <a:ext cx="388843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 и льготу (с 29.01.2020 выбирать значение «Без льгот», для детей, не имеющих право первоочередного или преимущественного зачисления)</a:t>
            </a:r>
            <a:endParaRPr lang="ru-RU" altLang="ru-RU" sz="1400" dirty="0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08520" y="4270372"/>
            <a:ext cx="914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Внимание! Поле «СНИЛС» является необязательным для заполнения, но в случае наличия ошибки в значении, указанном в поле «СНИЛС», Ваше заявление не будет принято.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635896" y="1164173"/>
            <a:ext cx="5016624" cy="2901601"/>
            <a:chOff x="3635896" y="1164173"/>
            <a:chExt cx="5016624" cy="290160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8107" t="20600" r="35825" b="29001"/>
            <a:stretch/>
          </p:blipFill>
          <p:spPr>
            <a:xfrm>
              <a:off x="3937418" y="1164173"/>
              <a:ext cx="4715102" cy="290160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139952" y="3507854"/>
              <a:ext cx="4512568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flipV="1">
              <a:off x="3635896" y="2571750"/>
              <a:ext cx="2664296" cy="5040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345992"/>
            <a:ext cx="863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Внимание! Если в серии свидетельства о рождении более 7 символов, например </a:t>
            </a:r>
            <a:r>
              <a:rPr lang="en-US" sz="1400" dirty="0">
                <a:solidFill>
                  <a:srgbClr val="FF0000"/>
                </a:solidFill>
              </a:rPr>
              <a:t>VIII</a:t>
            </a:r>
            <a:r>
              <a:rPr lang="ru-RU" sz="1400" dirty="0">
                <a:solidFill>
                  <a:srgbClr val="FF0000"/>
                </a:solidFill>
              </a:rPr>
              <a:t>-123, необходимо отметить «Документ иностранного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ЗАЯВИТЕЛЯ, выбрать «Ребенок проживает совместно с родителями», данные об адресе заполнятся автоматически, подставляется адрес регистрации заявителя)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0075" t="19201" r="35038" b="43000"/>
          <a:stretch/>
        </p:blipFill>
        <p:spPr>
          <a:xfrm>
            <a:off x="2826050" y="1275606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u="sng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заявителя,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выбрать Тип </a:t>
            </a:r>
            <a:r>
              <a:rPr lang="ru-RU" altLang="ru-RU" sz="1400" dirty="0">
                <a:latin typeface="+mn-lt"/>
                <a:cs typeface="+mn-cs"/>
              </a:rPr>
              <a:t>регистрации, в 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/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403244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Выбор образовательного учреждения.</a:t>
            </a: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b="1" dirty="0" smtClean="0">
                <a:latin typeface="+mn-lt"/>
                <a:cs typeface="+mn-cs"/>
              </a:rPr>
              <a:t>ВНИМАНИЕ! 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Перед заполнением заявления необходимо ознакомиться с </a:t>
            </a:r>
            <a:r>
              <a:rPr lang="ru-RU" altLang="ru-RU" sz="1500" dirty="0">
                <a:latin typeface="+mn-lt"/>
                <a:cs typeface="+mn-cs"/>
              </a:rPr>
              <a:t>перечнем </a:t>
            </a:r>
            <a:r>
              <a:rPr lang="ru-RU" altLang="ru-RU" sz="1500" dirty="0" smtClean="0">
                <a:latin typeface="+mn-lt"/>
                <a:cs typeface="+mn-cs"/>
              </a:rPr>
              <a:t>образовательных учреждений, </a:t>
            </a:r>
            <a:r>
              <a:rPr lang="ru-RU" altLang="ru-RU" sz="1500" dirty="0">
                <a:latin typeface="+mn-lt"/>
                <a:cs typeface="+mn-cs"/>
              </a:rPr>
              <a:t>закрепленных за адресом проживания ребенка. </a:t>
            </a:r>
            <a:r>
              <a:rPr lang="ru-RU" sz="1500" dirty="0" smtClean="0">
                <a:latin typeface="+mn-lt"/>
                <a:cs typeface="+mn-cs"/>
              </a:rPr>
              <a:t>Постановление Администрации </a:t>
            </a:r>
            <a:r>
              <a:rPr lang="ru-RU" sz="1500" dirty="0">
                <a:latin typeface="+mn-lt"/>
                <a:cs typeface="+mn-cs"/>
              </a:rPr>
              <a:t>города Екатеринбурга 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sz="1500" dirty="0">
                <a:latin typeface="+mn-lt"/>
                <a:cs typeface="+mn-cs"/>
              </a:rPr>
              <a:t> </a:t>
            </a:r>
            <a:r>
              <a:rPr lang="ru-RU" altLang="ru-RU" sz="1500" dirty="0" smtClean="0">
                <a:latin typeface="+mn-lt"/>
                <a:cs typeface="+mn-cs"/>
              </a:rPr>
              <a:t>размещено </a:t>
            </a:r>
            <a:r>
              <a:rPr lang="ru-RU" altLang="ru-RU" sz="1500" dirty="0">
                <a:latin typeface="+mn-lt"/>
                <a:cs typeface="+mn-cs"/>
              </a:rPr>
              <a:t>на сайте </a:t>
            </a:r>
            <a:r>
              <a:rPr lang="ru-RU" altLang="ru-RU" sz="1500" dirty="0" smtClean="0">
                <a:latin typeface="+mn-lt"/>
                <a:cs typeface="+mn-cs"/>
              </a:rPr>
              <a:t>Департамента образования в разделе «Документы».</a:t>
            </a:r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7713" t="12202" r="59843" b="55599"/>
          <a:stretch/>
        </p:blipFill>
        <p:spPr>
          <a:xfrm>
            <a:off x="4860032" y="1325881"/>
            <a:ext cx="2828010" cy="22822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6169" y="3781423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500" i="1" u="sng" dirty="0"/>
              <a:t>За адресом может быть закреплено несколько образовательных учреждений. Необходимо указать одно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30" y="843558"/>
            <a:ext cx="782887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30.01.2020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Железнодорожном и Орджоникидзевском</a:t>
            </a:r>
            <a:r>
              <a:rPr lang="ru-RU" sz="1500" dirty="0"/>
              <a:t>, а также в Верх-</a:t>
            </a:r>
            <a:r>
              <a:rPr lang="ru-RU" sz="1500" dirty="0" err="1"/>
              <a:t>Исетском</a:t>
            </a:r>
            <a:r>
              <a:rPr lang="ru-RU" sz="1500" dirty="0"/>
              <a:t>, Ленинском и Чкаловском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z="1500" dirty="0" smtClean="0"/>
              <a:t>зачисления</a:t>
            </a:r>
            <a:r>
              <a:rPr lang="ru-RU" sz="1500" dirty="0"/>
              <a:t>;</a:t>
            </a: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31.01.2020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Кировском и Октябрьском</a:t>
            </a:r>
            <a:r>
              <a:rPr lang="ru-RU" sz="1500" dirty="0"/>
              <a:t>, а также в Железнодорожном и Орджоникидзевском, в Верх-</a:t>
            </a:r>
            <a:r>
              <a:rPr lang="ru-RU" sz="1500" dirty="0" err="1"/>
              <a:t>Исетском</a:t>
            </a:r>
            <a:r>
              <a:rPr lang="ru-RU" sz="1500" dirty="0"/>
              <a:t>, Ленинском и Чкаловском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зачисления.</a:t>
            </a:r>
          </a:p>
        </p:txBody>
      </p:sp>
    </p:spTree>
    <p:extLst>
      <p:ext uri="{BB962C8B-B14F-4D97-AF65-F5344CB8AC3E}">
        <p14:creationId xmlns:p14="http://schemas.microsoft.com/office/powerpoint/2010/main" val="17252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учреждения, ведущий </a:t>
            </a:r>
            <a:r>
              <a:rPr lang="ru-RU" sz="1600" dirty="0">
                <a:latin typeface="+mn-lt"/>
                <a:cs typeface="+mn-cs"/>
              </a:rPr>
              <a:t>в данный момент времени прием 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текст: </a:t>
            </a:r>
            <a:r>
              <a:rPr lang="ru-RU" sz="1600" dirty="0">
                <a:latin typeface="+mn-lt"/>
                <a:cs typeface="+mn-cs"/>
              </a:rPr>
              <a:t>«Вы выбрали (наименование образовательного </a:t>
            </a:r>
            <a:r>
              <a:rPr lang="ru-RU" sz="1600" dirty="0" smtClean="0">
                <a:latin typeface="+mn-lt"/>
                <a:cs typeface="+mn-cs"/>
              </a:rPr>
              <a:t>учреждения)».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 случае, если образовательное учреждение выбрано верно, необходимо сделать отметку о согласии, после чего станет доступна кнопка «Подать заявление».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7713" t="12200" r="36219" b="27600"/>
          <a:stretch/>
        </p:blipFill>
        <p:spPr>
          <a:xfrm>
            <a:off x="4283968" y="1203598"/>
            <a:ext cx="4402835" cy="323627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3291830"/>
            <a:ext cx="23762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96336" y="3939902"/>
            <a:ext cx="109046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 в котором допущена ошибка или в котором на данный момент </a:t>
            </a:r>
            <a:r>
              <a:rPr lang="ru-RU" sz="1600" dirty="0">
                <a:latin typeface="+mn-lt"/>
                <a:cs typeface="+mn-cs"/>
              </a:rPr>
              <a:t>времени </a:t>
            </a:r>
            <a:r>
              <a:rPr lang="ru-RU" sz="1600" dirty="0" smtClean="0">
                <a:latin typeface="+mn-lt"/>
                <a:cs typeface="+mn-cs"/>
              </a:rPr>
              <a:t>не ведется прием </a:t>
            </a:r>
            <a:r>
              <a:rPr lang="ru-RU" sz="1600" dirty="0">
                <a:latin typeface="+mn-lt"/>
                <a:cs typeface="+mn-cs"/>
              </a:rPr>
              <a:t>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8107" t="22701" r="47244" b="30400"/>
          <a:stretch/>
        </p:blipFill>
        <p:spPr>
          <a:xfrm>
            <a:off x="5148064" y="1484599"/>
            <a:ext cx="3593952" cy="273630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051720" y="3363838"/>
            <a:ext cx="331236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431164"/>
            <a:ext cx="79208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 этого обновите страницу браузера.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 descr="cid:image004.jpg@01D5A148.B9E900F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6015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014" y="4179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заявления,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800" y="1228987"/>
            <a:ext cx="4572000" cy="350737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После отправки заявления пользователем, внутренние сервисы ЕПГУ выполняют алгоритмы обработки и передачи заявления в ведомство. Данные действия отображаются в ленте уведомлений личного кабинета на ЕПГУ под статусами: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dirty="0"/>
              <a:t>Первый статус</a:t>
            </a:r>
            <a:r>
              <a:rPr lang="ru-RU" sz="1300" dirty="0"/>
              <a:t>, сгенерированный ЕПГУ, - </a:t>
            </a:r>
            <a:r>
              <a:rPr lang="ru-RU" sz="1300" b="1" dirty="0"/>
              <a:t>«Заявление в очереди на отправку» с комментарием об успешном формировании заявления на ЕПГУ</a:t>
            </a:r>
            <a:r>
              <a:rPr lang="ru-RU" sz="1300" dirty="0"/>
              <a:t>. Время, зафиксированное в данном статусе, является временем, по которому будет зарегистрировано заявление в ведомственной системе (время формирования заявления на ЕПГУ), т.е. по которому выстраивается очередь.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После того, как заявление отправлено во внутреннюю очередь, для упорядочивания всех заявлений по времени их формирования выполняется отправка заявления в ведомство в сопровождении </a:t>
            </a:r>
            <a:r>
              <a:rPr lang="ru-RU" sz="1300" b="1" dirty="0" smtClean="0"/>
              <a:t>второго статуса</a:t>
            </a:r>
            <a:r>
              <a:rPr lang="ru-RU" sz="1300" dirty="0" smtClean="0"/>
              <a:t>, сгенерированного ЕПГУ </a:t>
            </a:r>
            <a:r>
              <a:rPr lang="ru-RU" sz="1300" b="1" dirty="0"/>
              <a:t>«Заявление в очереди на отправку</a:t>
            </a:r>
            <a:r>
              <a:rPr lang="ru-RU" sz="1300" b="1" dirty="0" smtClean="0"/>
              <a:t>».</a:t>
            </a:r>
            <a:endParaRPr lang="ru-RU" sz="1300" b="1" dirty="0"/>
          </a:p>
        </p:txBody>
      </p:sp>
      <p:pic>
        <p:nvPicPr>
          <p:cNvPr id="13" name="Рисунок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25900"/>
            <a:ext cx="3305835" cy="3153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5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9617" y="1069712"/>
            <a:ext cx="4572000" cy="34932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b="1" dirty="0"/>
              <a:t>Третье</a:t>
            </a:r>
            <a:r>
              <a:rPr lang="ru-RU" sz="1300" dirty="0"/>
              <a:t> уведомление может иметь 2 варианта статуса: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Первый вариант статуса </a:t>
            </a:r>
            <a:r>
              <a:rPr lang="ru-RU" sz="1300" b="1" dirty="0"/>
              <a:t>«Заявление принято к рассмотрению»</a:t>
            </a:r>
            <a:r>
              <a:rPr lang="ru-RU" sz="1300" dirty="0"/>
              <a:t> с текстом «Ваше заявление принято ведомством. Необходимость в повторной подаче заявления отсутствует» является первым статусом, который генерирует ведомственная система. Он означает, что заявление </a:t>
            </a:r>
            <a:r>
              <a:rPr lang="ru-RU" sz="1300" dirty="0" smtClean="0"/>
              <a:t>принято в </a:t>
            </a:r>
            <a:r>
              <a:rPr lang="ru-RU" sz="1300" dirty="0"/>
              <a:t>обработку и будет зарегистрировано после завершения </a:t>
            </a:r>
            <a:r>
              <a:rPr lang="ru-RU" sz="1300" dirty="0" smtClean="0"/>
              <a:t>обработки;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Второй </a:t>
            </a:r>
            <a:r>
              <a:rPr lang="ru-RU" sz="1300" dirty="0"/>
              <a:t>вариант статуса </a:t>
            </a:r>
            <a:r>
              <a:rPr lang="ru-RU" sz="1300" b="1" dirty="0"/>
              <a:t>«Отказано в предоставлении услуги»</a:t>
            </a:r>
            <a:r>
              <a:rPr lang="ru-RU" sz="1300" dirty="0"/>
              <a:t> с указанием причины </a:t>
            </a:r>
            <a:r>
              <a:rPr lang="ru-RU" sz="1300" dirty="0" smtClean="0"/>
              <a:t>(одна из возможных причин - </a:t>
            </a:r>
            <a:r>
              <a:rPr lang="ru-RU" sz="1300" dirty="0"/>
              <a:t>указанный адрес не закреплён за </a:t>
            </a:r>
            <a:r>
              <a:rPr lang="ru-RU" sz="1300" dirty="0" smtClean="0"/>
              <a:t>школой) </a:t>
            </a:r>
            <a:r>
              <a:rPr lang="ru-RU" sz="1300" dirty="0"/>
              <a:t>означает, что заявление не будет обработано. </a:t>
            </a:r>
            <a:r>
              <a:rPr lang="ru-RU" sz="1300" dirty="0" smtClean="0"/>
              <a:t>Необходимо </a:t>
            </a:r>
            <a:r>
              <a:rPr lang="ru-RU" sz="1300" dirty="0"/>
              <a:t>подать новое заявление по своей адресной привязке. При этом </a:t>
            </a:r>
            <a:r>
              <a:rPr lang="ru-RU" sz="1300" u="sng" dirty="0"/>
              <a:t>датой и временем регистрации заявления</a:t>
            </a:r>
            <a:r>
              <a:rPr lang="ru-RU" sz="1300" dirty="0"/>
              <a:t> в ведомственной системе </a:t>
            </a:r>
            <a:r>
              <a:rPr lang="ru-RU" sz="1300" u="sng" dirty="0"/>
              <a:t>будет дата и время подачи второго заявления (формирования заявления на ЕПГУ), </a:t>
            </a:r>
            <a:r>
              <a:rPr lang="ru-RU" sz="1300" dirty="0"/>
              <a:t>при условии успешной обработки.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69712"/>
            <a:ext cx="2907822" cy="3591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041170"/>
            <a:ext cx="41044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После </a:t>
            </a:r>
            <a:r>
              <a:rPr lang="ru-RU" sz="1400" dirty="0"/>
              <a:t>обработки заявления в личный кабинет заявителя на Едином портале автоматически направляется </a:t>
            </a:r>
            <a:r>
              <a:rPr lang="ru-RU" sz="1400" b="1" dirty="0" smtClean="0"/>
              <a:t>четвертое уведомление</a:t>
            </a:r>
            <a:r>
              <a:rPr lang="ru-RU" sz="1400" dirty="0" smtClean="0"/>
              <a:t>, которое может иметь </a:t>
            </a:r>
            <a:r>
              <a:rPr lang="ru-RU" sz="1400" b="1" dirty="0" smtClean="0"/>
              <a:t>два</a:t>
            </a:r>
            <a:r>
              <a:rPr lang="ru-RU" sz="1400" dirty="0" smtClean="0"/>
              <a:t> варианта статуса.</a:t>
            </a:r>
          </a:p>
          <a:p>
            <a:endParaRPr lang="ru-RU" sz="1400" dirty="0" smtClean="0"/>
          </a:p>
          <a:p>
            <a:r>
              <a:rPr lang="ru-RU" sz="1400" dirty="0" smtClean="0"/>
              <a:t>Первый вариант статуса:</a:t>
            </a:r>
          </a:p>
          <a:p>
            <a:r>
              <a:rPr lang="ru-RU" sz="1400" b="1" dirty="0"/>
              <a:t>Уведомление о регистрации заявления </a:t>
            </a:r>
            <a:r>
              <a:rPr lang="ru-RU" sz="1400" dirty="0" smtClean="0"/>
              <a:t>(при регистрации в ведомственной информационной системе фиксируется дата </a:t>
            </a:r>
            <a:r>
              <a:rPr lang="ru-RU" sz="1400" dirty="0"/>
              <a:t>и </a:t>
            </a:r>
            <a:r>
              <a:rPr lang="ru-RU" sz="1400" dirty="0" smtClean="0"/>
              <a:t>временя </a:t>
            </a:r>
            <a:r>
              <a:rPr lang="ru-RU" sz="1400" dirty="0"/>
              <a:t>подачи заявления в электронном виде на Едином портале) и необходимости </a:t>
            </a:r>
            <a:r>
              <a:rPr lang="ru-RU" sz="1400" dirty="0" smtClean="0"/>
              <a:t>обратиться </a:t>
            </a:r>
            <a:r>
              <a:rPr lang="ru-RU" sz="1400" dirty="0"/>
              <a:t>в любое отделение МКУ ЦМУ или филиал ГБУ МФЦ с документами для подтверждения данных, указанных в </a:t>
            </a:r>
            <a:r>
              <a:rPr lang="ru-RU" sz="1400" dirty="0" smtClean="0"/>
              <a:t>заявлении, </a:t>
            </a:r>
            <a:r>
              <a:rPr lang="ru-RU" sz="1400" b="1" dirty="0" smtClean="0"/>
              <a:t>в установленный срок.</a:t>
            </a:r>
            <a:r>
              <a:rPr lang="ru-RU" sz="1400" dirty="0" smtClean="0"/>
              <a:t> </a:t>
            </a:r>
            <a:r>
              <a:rPr lang="ru-RU" sz="1400" dirty="0"/>
              <a:t>Первый рабочий день отсчитывается со следующего дня после дня получения данного уведомления. </a:t>
            </a:r>
            <a:endParaRPr lang="ru-RU" sz="1400" dirty="0" smtClean="0"/>
          </a:p>
        </p:txBody>
      </p:sp>
      <p:pic>
        <p:nvPicPr>
          <p:cNvPr id="23" name="Рисунок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72" y="1499635"/>
            <a:ext cx="4159895" cy="2514905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932040" y="3219822"/>
            <a:ext cx="504056" cy="1659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198427" y="3311801"/>
            <a:ext cx="720080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249450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Второй вариант статуса: </a:t>
            </a:r>
            <a:r>
              <a:rPr lang="ru-RU" sz="1400" b="1" dirty="0" smtClean="0"/>
              <a:t>Уведомление</a:t>
            </a:r>
            <a:r>
              <a:rPr lang="ru-RU" sz="1400" b="1" dirty="0"/>
              <a:t> об отказе</a:t>
            </a:r>
            <a:r>
              <a:rPr lang="ru-RU" sz="1400" dirty="0"/>
              <a:t> в предоставлении услуги, с указанием </a:t>
            </a:r>
            <a:r>
              <a:rPr lang="ru-RU" sz="1400" dirty="0" smtClean="0"/>
              <a:t>причины (возможная причина – зарегистрировано более раннее заявление на того же ребенка).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44" y="1892795"/>
            <a:ext cx="5688330" cy="2719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78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Куда звонить, если остались вопросы: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8500" t="24800" r="34644" b="10101"/>
          <a:stretch/>
        </p:blipFill>
        <p:spPr>
          <a:xfrm>
            <a:off x="1763688" y="847431"/>
            <a:ext cx="4987600" cy="38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/>
              <a:t>цму.екатеринбург.рф</a:t>
            </a:r>
            <a:r>
              <a:rPr lang="en-US" sz="1600" dirty="0"/>
              <a:t> </a:t>
            </a:r>
            <a:r>
              <a:rPr lang="ru-RU" sz="1600" dirty="0" smtClean="0"/>
              <a:t>(</a:t>
            </a:r>
            <a:r>
              <a:rPr lang="ru-RU" sz="1600" dirty="0"/>
              <a:t>начало работы с 08:00-09:00</a:t>
            </a:r>
            <a:r>
              <a:rPr lang="ru-RU" sz="1600" dirty="0" smtClean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(Единый портал)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общеобразовательную организацию </a:t>
            </a:r>
            <a:r>
              <a:rPr lang="ru-RU" sz="1600" dirty="0"/>
              <a:t>(по 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паспорт </a:t>
            </a:r>
            <a:r>
              <a:rPr lang="ru-RU" dirty="0"/>
              <a:t>родителя (законного представителя)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(подлинник и копия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</a:t>
            </a:r>
            <a:r>
              <a:rPr lang="ru-RU" dirty="0" smtClean="0"/>
              <a:t>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преимущественное </a:t>
            </a:r>
            <a:r>
              <a:rPr lang="ru-RU" dirty="0" smtClean="0"/>
              <a:t>право и право </a:t>
            </a:r>
            <a:r>
              <a:rPr lang="ru-RU" dirty="0"/>
              <a:t>на получение мест в образовательных организациях в первоочередном </a:t>
            </a:r>
            <a:r>
              <a:rPr lang="ru-RU" dirty="0" smtClean="0"/>
              <a:t>порядке (при наличии права).</a:t>
            </a:r>
            <a:endParaRPr lang="ru-RU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/>
              <a:t>Правом преимущественного приема будут пользоваться следующие категории детей:  </a:t>
            </a:r>
          </a:p>
          <a:p>
            <a:pPr marL="9017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/>
              <a:t>         </a:t>
            </a:r>
            <a:endParaRPr lang="ru-RU" sz="1400" dirty="0" smtClean="0"/>
          </a:p>
          <a:p>
            <a:pPr marL="37592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дети</a:t>
            </a:r>
            <a:r>
              <a:rPr lang="ru-RU" sz="1400" dirty="0"/>
              <a:t>, проживающие в одной семье и имеющие общее место жительства, при зачислении на обучение по основным общеобразовательным программам начального общего образования в общеобразовательные учреждения, в которых обучаются их братья и (или) сестры (основание – Федеральный закон от 2 декабря 2019 года № 411-ФЗ «О внесении изменений в статью 54 Семейного кодекса Российской Федерации и статью 67 Федерального закона «Об образовании в Российской Федерации</a:t>
            </a:r>
            <a:r>
              <a:rPr lang="ru-RU" sz="1400" dirty="0" smtClean="0"/>
              <a:t>»).</a:t>
            </a: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/>
              <a:t>Обращаем </a:t>
            </a:r>
            <a:r>
              <a:rPr lang="ru-RU" sz="1400" b="1" dirty="0"/>
              <a:t>ваше внимание</a:t>
            </a:r>
            <a:r>
              <a:rPr lang="ru-RU" sz="1400" dirty="0"/>
              <a:t> на то, что </a:t>
            </a:r>
            <a:r>
              <a:rPr lang="ru-RU" sz="1400" b="1" dirty="0"/>
              <a:t>регистрация на закрепленной за общеобразовательным учреждением территорией</a:t>
            </a:r>
            <a:r>
              <a:rPr lang="ru-RU" sz="1400" dirty="0"/>
              <a:t> (основание – Постановление 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</a:t>
            </a:r>
            <a:r>
              <a:rPr lang="ru-RU" sz="1400" dirty="0" smtClean="0"/>
              <a:t>Екатеринбург») для </a:t>
            </a:r>
            <a:r>
              <a:rPr lang="ru-RU" sz="1400" dirty="0"/>
              <a:t>данной категории детей при зачислении ребенка в учреждение </a:t>
            </a:r>
            <a:r>
              <a:rPr lang="ru-RU" sz="1400" b="1" dirty="0"/>
              <a:t>не будет учитываться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2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Правом </a:t>
            </a:r>
            <a:r>
              <a:rPr lang="ru-RU" b="1" dirty="0"/>
              <a:t>первоочередного приема в общеобразовательные учреждения будут пользоваться следующие категории детей</a:t>
            </a:r>
            <a:r>
              <a:rPr lang="ru-RU" b="1" dirty="0" smtClean="0"/>
              <a:t>:</a:t>
            </a:r>
          </a:p>
          <a:p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сотрудников органов уголовно-исполнительной системы, федеральной противопожарной службы Государственной противопожарной службы, таможенных органов Российской Федерации 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сотрудников полиции (основание – Федеральный закон от 07.02.2011 № 3-ФЗ «О полиции»);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военнослужащих по месту жительства их семей (основание – Федеральный закон от 27.05.1998 № 76-ФЗ «О статусе военнослужащих»).</a:t>
            </a:r>
          </a:p>
          <a:p>
            <a:r>
              <a:rPr lang="ru-RU" sz="1400" dirty="0"/>
              <a:t>       Для данной категории детей при зачислении в общеобразовательное учреждение </a:t>
            </a:r>
            <a:r>
              <a:rPr lang="ru-RU" sz="1400" b="1" dirty="0"/>
              <a:t>регистрация на закрепленной за учреждением территории будет учитываться</a:t>
            </a:r>
            <a:r>
              <a:rPr lang="ru-RU" sz="1400" dirty="0"/>
              <a:t> </a:t>
            </a:r>
            <a:r>
              <a:rPr lang="ru-RU" sz="1400" dirty="0" smtClean="0"/>
              <a:t>(основание - Постановление </a:t>
            </a:r>
            <a:r>
              <a:rPr lang="ru-RU" sz="1400" dirty="0"/>
              <a:t>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Екатеринбург</a:t>
            </a:r>
            <a:r>
              <a:rPr lang="ru-RU" sz="1400" dirty="0" smtClean="0"/>
              <a:t>» ).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835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Подача заявлений при наличии регистрации в СНТ</a:t>
            </a:r>
          </a:p>
          <a:p>
            <a:endParaRPr lang="ru-RU" sz="1400" dirty="0"/>
          </a:p>
          <a:p>
            <a:r>
              <a:rPr lang="ru-RU" sz="1400" dirty="0"/>
              <a:t>Граждане, проживающие (зарегистрированные) в садоводческих некоммерческих объединениях, которые при подаче заявления в электронном виде о зачислении ребенка в общеобразовательное учреждение через </a:t>
            </a:r>
            <a:r>
              <a:rPr lang="ru-RU" sz="1400" dirty="0" smtClean="0"/>
              <a:t>ЕПГУ </a:t>
            </a:r>
            <a:r>
              <a:rPr lang="ru-RU" sz="1400" dirty="0"/>
              <a:t>столкнулись с трудностью и не нашли адрес своей прописки (регистрации) в перечне предлагаемых адресов на ЕПГУ (при этом адрес прописки (регистрации) закреплен в Постановление 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Екатеринбург</a:t>
            </a:r>
            <a:r>
              <a:rPr lang="ru-RU" sz="1400" dirty="0" smtClean="0"/>
              <a:t>», </a:t>
            </a:r>
            <a:r>
              <a:rPr lang="ru-RU" sz="1400" dirty="0"/>
              <a:t>должны в установленный период обратиться с заявлением о зачислении и оригиналами документов в общеобразовательное учреждение (согласно территориальному закреплению), или в Муниципальное казенное учреждение «Центр муниципальных услуг» (его отделы приема и выдачи документов), или в Государственное бюджетное учреждение Свердловской области «Многофункциональный центр предоставления государственных и муниципальных услуг» (его филиалы). </a:t>
            </a:r>
          </a:p>
        </p:txBody>
      </p:sp>
    </p:spTree>
    <p:extLst>
      <p:ext uri="{BB962C8B-B14F-4D97-AF65-F5344CB8AC3E}">
        <p14:creationId xmlns:p14="http://schemas.microsoft.com/office/powerpoint/2010/main" val="17039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 наступления </a:t>
            </a:r>
            <a:r>
              <a:rPr lang="ru-RU" dirty="0" smtClean="0"/>
              <a:t>00:00</a:t>
            </a:r>
            <a:endParaRPr lang="en-US" dirty="0" smtClean="0"/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образовательное учреждение</a:t>
            </a:r>
            <a:r>
              <a:rPr lang="ru-RU" dirty="0" smtClean="0"/>
              <a:t>»</a:t>
            </a:r>
            <a:endParaRPr lang="ru-RU" dirty="0"/>
          </a:p>
          <a:p>
            <a:pPr marL="109728">
              <a:defRPr/>
            </a:pPr>
            <a:endParaRPr lang="ru-RU" b="1" dirty="0" smtClean="0"/>
          </a:p>
          <a:p>
            <a:pPr marL="109728">
              <a:defRPr/>
            </a:pPr>
            <a:r>
              <a:rPr lang="ru-RU" b="1" dirty="0" smtClean="0"/>
              <a:t>Внимание</a:t>
            </a:r>
            <a:r>
              <a:rPr lang="ru-RU" b="1" dirty="0"/>
              <a:t>: </a:t>
            </a:r>
            <a:r>
              <a:rPr lang="ru-RU" b="1" dirty="0" smtClean="0"/>
              <a:t>Личный </a:t>
            </a:r>
            <a:r>
              <a:rPr lang="ru-RU" b="1" dirty="0"/>
              <a:t>кабинет заявителя на </a:t>
            </a:r>
            <a:r>
              <a:rPr lang="ru-RU" b="1" dirty="0" smtClean="0"/>
              <a:t>ЕПГУ должен </a:t>
            </a:r>
            <a:r>
              <a:rPr lang="ru-RU" b="1" dirty="0"/>
              <a:t>быть зарегистрирован только на родителя (законного представителя</a:t>
            </a:r>
            <a:r>
              <a:rPr lang="ru-RU" b="1" dirty="0" smtClean="0"/>
              <a:t>) ребенка!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6790</TotalTime>
  <Words>2071</Words>
  <Application>Microsoft Office PowerPoint</Application>
  <PresentationFormat>Экран (16:9)</PresentationFormat>
  <Paragraphs>203</Paragraphs>
  <Slides>38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Arial</vt:lpstr>
      <vt:lpstr>Calibri</vt:lpstr>
      <vt:lpstr>Georgia</vt:lpstr>
      <vt:lpstr>Тема Office</vt:lpstr>
      <vt:lpstr> Прием детей в 1-ый класс на 2020/2021 учебный год  в общеобразовательные организации, расположенные на территории муниципального образования «город Екатеринбург»</vt:lpstr>
      <vt:lpstr>Когда подавать заявление:</vt:lpstr>
      <vt:lpstr>Когда подавать заявление:</vt:lpstr>
      <vt:lpstr>Где подавать заявление:</vt:lpstr>
      <vt:lpstr>Какие необходимы документы:</vt:lpstr>
      <vt:lpstr>Презентация PowerPoint</vt:lpstr>
      <vt:lpstr>Презентация PowerPoint</vt:lpstr>
      <vt:lpstr>Презентация PowerPoint</vt:lpstr>
      <vt:lpstr>Подача заявления через ЕПГУ</vt:lpstr>
      <vt:lpstr>Если нет регистрации на ЕПГУ (нет учетной записи)</vt:lpstr>
      <vt:lpstr>Общие рекомендации </vt:lpstr>
      <vt:lpstr>Как получить услугу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ЕПГУ, при наличии подтверждённой учетной записи</vt:lpstr>
      <vt:lpstr>Вопросы</vt:lpstr>
      <vt:lpstr>Подача заявления через ЕПГУ, при наличии подтверждённой учетной записи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Обухова Кристина Викторовна</cp:lastModifiedBy>
  <cp:revision>301</cp:revision>
  <dcterms:created xsi:type="dcterms:W3CDTF">2015-06-30T08:03:00Z</dcterms:created>
  <dcterms:modified xsi:type="dcterms:W3CDTF">2020-01-21T06:24:27Z</dcterms:modified>
</cp:coreProperties>
</file>