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6"/>
  </p:notesMasterIdLst>
  <p:sldIdLst>
    <p:sldId id="256" r:id="rId2"/>
    <p:sldId id="257" r:id="rId3"/>
    <p:sldId id="276" r:id="rId4"/>
    <p:sldId id="277" r:id="rId5"/>
    <p:sldId id="260" r:id="rId6"/>
    <p:sldId id="265" r:id="rId7"/>
    <p:sldId id="266" r:id="rId8"/>
    <p:sldId id="270" r:id="rId9"/>
    <p:sldId id="268" r:id="rId10"/>
    <p:sldId id="271" r:id="rId11"/>
    <p:sldId id="263" r:id="rId12"/>
    <p:sldId id="273" r:id="rId13"/>
    <p:sldId id="275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EB48E-F39F-421F-AB5B-A343E6153AE9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85942-B6C6-41AB-8508-4350ECDB5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6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5942-B6C6-41AB-8508-4350ECDB5B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83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85942-B6C6-41AB-8508-4350ECDB5B0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8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7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061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1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421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7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71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1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5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5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7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0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8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8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5AA80-B14A-4DC1-A0E6-9B79BC291F9E}" type="datetimeFigureOut">
              <a:rPr lang="ru-RU" smtClean="0"/>
              <a:t>14.05.2026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C8C18A-BC97-48F2-A486-7268C222B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4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8F4A3B-EEA2-42A4-85C8-B0E296100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7768" y="302997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Лагерь с дневным пребыванием детей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523" y="126243"/>
            <a:ext cx="1841288" cy="197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AA63FC-487E-4A29-A6A0-29F65A09F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37" t="24582" r="34766" b="18612"/>
          <a:stretch/>
        </p:blipFill>
        <p:spPr>
          <a:xfrm>
            <a:off x="3843337" y="1848162"/>
            <a:ext cx="4864217" cy="488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08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F2E7CB0B-A916-45B9-84FA-4BBC36B11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093479"/>
              </p:ext>
            </p:extLst>
          </p:nvPr>
        </p:nvGraphicFramePr>
        <p:xfrm>
          <a:off x="443882" y="284086"/>
          <a:ext cx="11452195" cy="627992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289992">
                  <a:extLst>
                    <a:ext uri="{9D8B030D-6E8A-4147-A177-3AD203B41FA5}">
                      <a16:colId xmlns:a16="http://schemas.microsoft.com/office/drawing/2014/main" xmlns="" val="1448849046"/>
                    </a:ext>
                  </a:extLst>
                </a:gridCol>
                <a:gridCol w="2289992">
                  <a:extLst>
                    <a:ext uri="{9D8B030D-6E8A-4147-A177-3AD203B41FA5}">
                      <a16:colId xmlns:a16="http://schemas.microsoft.com/office/drawing/2014/main" xmlns="" val="4003135809"/>
                    </a:ext>
                  </a:extLst>
                </a:gridCol>
                <a:gridCol w="2290737">
                  <a:extLst>
                    <a:ext uri="{9D8B030D-6E8A-4147-A177-3AD203B41FA5}">
                      <a16:colId xmlns:a16="http://schemas.microsoft.com/office/drawing/2014/main" xmlns="" val="1408766500"/>
                    </a:ext>
                  </a:extLst>
                </a:gridCol>
                <a:gridCol w="2290737">
                  <a:extLst>
                    <a:ext uri="{9D8B030D-6E8A-4147-A177-3AD203B41FA5}">
                      <a16:colId xmlns:a16="http://schemas.microsoft.com/office/drawing/2014/main" xmlns="" val="3635228446"/>
                    </a:ext>
                  </a:extLst>
                </a:gridCol>
                <a:gridCol w="2290737">
                  <a:extLst>
                    <a:ext uri="{9D8B030D-6E8A-4147-A177-3AD203B41FA5}">
                      <a16:colId xmlns:a16="http://schemas.microsoft.com/office/drawing/2014/main" xmlns="" val="1171127731"/>
                    </a:ext>
                  </a:extLst>
                </a:gridCol>
              </a:tblGrid>
              <a:tr h="125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 01.06. ПН</a:t>
                      </a: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 02.06. ВТ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Игровая программа в школе «Лето» (ГРИММАСКИ) – все отряды</a:t>
                      </a:r>
                      <a:endParaRPr lang="ru-RU" sz="16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03.06 СР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</a:rPr>
                        <a:t>МК по приготовлению сахарной ваты – 4, 5, 8, 9, 10 отряды</a:t>
                      </a: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04.06. ЧТ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</a:rPr>
                        <a:t>3</a:t>
                      </a:r>
                      <a:r>
                        <a:rPr lang="en-US" sz="1600" b="0" dirty="0">
                          <a:effectLst/>
                        </a:rPr>
                        <a:t>D</a:t>
                      </a:r>
                      <a:r>
                        <a:rPr lang="ru-RU" sz="1600" b="0" dirty="0">
                          <a:effectLst/>
                        </a:rPr>
                        <a:t>-шоу в школе – все отряды 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05.06. ПТ</a:t>
                      </a:r>
                      <a:endParaRPr lang="ru-RU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ДК ЭЛЬМАШ «Мир Пушкина» - все отряды</a:t>
                      </a:r>
                      <a:endParaRPr lang="ru-RU" sz="2400" b="1" dirty="0">
                        <a:effectLst/>
                      </a:endParaRPr>
                    </a:p>
                  </a:txBody>
                  <a:tcPr marL="40039" marR="40039" marT="0" marB="0"/>
                </a:tc>
                <a:extLst>
                  <a:ext uri="{0D108BD9-81ED-4DB2-BD59-A6C34878D82A}">
                    <a16:rowId xmlns:a16="http://schemas.microsoft.com/office/drawing/2014/main" xmlns="" val="2529391857"/>
                  </a:ext>
                </a:extLst>
              </a:tr>
              <a:tr h="1094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08.06 ПН</a:t>
                      </a:r>
                      <a:endParaRPr lang="ru-RU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Аттракцион «Виртуальная реальность» в школе – все отряды</a:t>
                      </a:r>
                      <a:endParaRPr lang="ru-RU" sz="2400" b="0" dirty="0">
                        <a:effectLst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09.06. ВТ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ЗООПАРК – все отряды</a:t>
                      </a:r>
                      <a:endParaRPr lang="ru-RU" sz="1100" b="1" dirty="0">
                        <a:effectLst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10.06 СР</a:t>
                      </a:r>
                      <a:endParaRPr lang="ru-RU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Кинотеатр «</a:t>
                      </a:r>
                      <a:r>
                        <a:rPr lang="en-US" sz="1600" b="1" dirty="0">
                          <a:effectLst/>
                        </a:rPr>
                        <a:t>Veer mall</a:t>
                      </a:r>
                      <a:r>
                        <a:rPr lang="ru-RU" sz="1600" b="1" dirty="0">
                          <a:effectLst/>
                        </a:rPr>
                        <a:t>»</a:t>
                      </a:r>
                      <a:r>
                        <a:rPr lang="en-US" sz="1600" b="1" dirty="0">
                          <a:effectLst/>
                        </a:rPr>
                        <a:t> - </a:t>
                      </a:r>
                      <a:r>
                        <a:rPr lang="ru-RU" sz="1600" b="1" dirty="0">
                          <a:effectLst/>
                        </a:rPr>
                        <a:t>все отряды</a:t>
                      </a:r>
                      <a:endParaRPr lang="ru-RU" sz="2400" b="1" dirty="0">
                        <a:effectLst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11.06 ЧТ</a:t>
                      </a:r>
                      <a:endParaRPr lang="ru-RU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dirty="0">
                          <a:effectLst/>
                        </a:rPr>
                        <a:t>12.06. ПТ</a:t>
                      </a:r>
                      <a:endParaRPr lang="ru-RU" sz="1100" b="0" u="sng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dirty="0">
                          <a:effectLst/>
                        </a:rPr>
                        <a:t>ВЫХОДНОЙ</a:t>
                      </a:r>
                      <a:endParaRPr lang="ru-RU" sz="1100" b="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extLst>
                  <a:ext uri="{0D108BD9-81ED-4DB2-BD59-A6C34878D82A}">
                    <a16:rowId xmlns:a16="http://schemas.microsoft.com/office/drawing/2014/main" xmlns="" val="2963078789"/>
                  </a:ext>
                </a:extLst>
              </a:tr>
              <a:tr h="1539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15.06. ПН</a:t>
                      </a:r>
                      <a:endParaRPr lang="ru-RU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«Диско-Бум», ЦК Орджоникидзевский – все отряды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16.06. ВТ</a:t>
                      </a:r>
                      <a:endParaRPr lang="ru-RU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</a:rPr>
                        <a:t>Лазертаг</a:t>
                      </a:r>
                      <a:r>
                        <a:rPr lang="ru-RU" sz="1600" b="0" dirty="0">
                          <a:effectLst/>
                        </a:rPr>
                        <a:t> – все отряды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</a:rPr>
                        <a:t>МК по приготовлению сахарной ваты – 1, 2, 3, 6, 7 отряды</a:t>
                      </a: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17.06. СР</a:t>
                      </a:r>
                      <a:endParaRPr lang="ru-RU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МК от школы программирования «</a:t>
                      </a:r>
                      <a:r>
                        <a:rPr lang="en-US" sz="1600" b="0" dirty="0">
                          <a:effectLst/>
                        </a:rPr>
                        <a:t>REAL-IT</a:t>
                      </a:r>
                      <a:r>
                        <a:rPr lang="ru-RU" sz="1600" b="0" dirty="0">
                          <a:effectLst/>
                        </a:rPr>
                        <a:t>»– все отряды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>
                          <a:effectLst/>
                        </a:rPr>
                        <a:t>18.06 ЧТ</a:t>
                      </a:r>
                      <a:endParaRPr lang="ru-RU" sz="1100" b="0" u="none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>
                          <a:effectLst/>
                        </a:rPr>
                        <a:t>Батуты и планетарий – 1, 2, 3, 6, 7 отряды</a:t>
                      </a:r>
                      <a:endParaRPr lang="ru-RU" sz="11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>
                          <a:effectLst/>
                        </a:rPr>
                        <a:t>19.06. ПТ</a:t>
                      </a:r>
                      <a:endParaRPr lang="ru-RU" sz="1100" b="0" u="none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>
                          <a:effectLst/>
                        </a:rPr>
                        <a:t>Батуты и планетарий – 4, 5, 8, 9, 10 отряды</a:t>
                      </a:r>
                      <a:endParaRPr lang="ru-RU" sz="11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extLst>
                  <a:ext uri="{0D108BD9-81ED-4DB2-BD59-A6C34878D82A}">
                    <a16:rowId xmlns:a16="http://schemas.microsoft.com/office/drawing/2014/main" xmlns="" val="2203581997"/>
                  </a:ext>
                </a:extLst>
              </a:tr>
              <a:tr h="1664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22.06. ПН</a:t>
                      </a:r>
                      <a:endParaRPr lang="ru-RU" sz="1100" b="0" dirty="0">
                        <a:effectLst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Также выходы еще планируются!</a:t>
                      </a: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extLst>
                  <a:ext uri="{0D108BD9-81ED-4DB2-BD59-A6C34878D82A}">
                    <a16:rowId xmlns:a16="http://schemas.microsoft.com/office/drawing/2014/main" xmlns="" val="577401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4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923" y="246137"/>
            <a:ext cx="8911687" cy="1280890"/>
          </a:xfrm>
        </p:spPr>
        <p:txBody>
          <a:bodyPr/>
          <a:lstStyle/>
          <a:p>
            <a:r>
              <a:rPr lang="ru-RU" dirty="0"/>
              <a:t>Даты приёма кислородных коктейлей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09372A-7D9A-407F-8139-0FD6F8334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7" t="24582" r="34766" b="18612"/>
          <a:stretch/>
        </p:blipFill>
        <p:spPr>
          <a:xfrm>
            <a:off x="10239692" y="139605"/>
            <a:ext cx="1810221" cy="181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896EBB5C-3123-45F5-9282-D199E1963995}"/>
              </a:ext>
            </a:extLst>
          </p:cNvPr>
          <p:cNvSpPr/>
          <p:nvPr/>
        </p:nvSpPr>
        <p:spPr>
          <a:xfrm>
            <a:off x="1384918" y="2744612"/>
            <a:ext cx="1695634" cy="532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02.06. ПН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2BCAA695-DB49-4AEC-BA76-6F05E2A32971}"/>
              </a:ext>
            </a:extLst>
          </p:cNvPr>
          <p:cNvSpPr/>
          <p:nvPr/>
        </p:nvSpPr>
        <p:spPr>
          <a:xfrm>
            <a:off x="3359857" y="2710751"/>
            <a:ext cx="1695634" cy="532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03.06. ВТ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D7F2DF05-8DE3-4E89-8CD6-FD062B5660C1}"/>
              </a:ext>
            </a:extLst>
          </p:cNvPr>
          <p:cNvSpPr/>
          <p:nvPr/>
        </p:nvSpPr>
        <p:spPr>
          <a:xfrm>
            <a:off x="5374012" y="2710751"/>
            <a:ext cx="1695634" cy="532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04.06. ЧТ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3B924C5E-A609-4D6C-A0C1-63D02E90F7C3}"/>
              </a:ext>
            </a:extLst>
          </p:cNvPr>
          <p:cNvSpPr/>
          <p:nvPr/>
        </p:nvSpPr>
        <p:spPr>
          <a:xfrm>
            <a:off x="1384918" y="3625117"/>
            <a:ext cx="1695634" cy="532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08.06. ПН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A10584C1-89DF-4D9C-9381-B22714625F96}"/>
              </a:ext>
            </a:extLst>
          </p:cNvPr>
          <p:cNvSpPr/>
          <p:nvPr/>
        </p:nvSpPr>
        <p:spPr>
          <a:xfrm>
            <a:off x="3359857" y="3625117"/>
            <a:ext cx="1695634" cy="532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11.06. ЧТ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47B7CF58-0C46-44C5-8041-F0C3027A6A80}"/>
              </a:ext>
            </a:extLst>
          </p:cNvPr>
          <p:cNvSpPr/>
          <p:nvPr/>
        </p:nvSpPr>
        <p:spPr>
          <a:xfrm>
            <a:off x="1384918" y="4495061"/>
            <a:ext cx="1695634" cy="532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15.06. ПН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11AFC7B9-9437-4207-9266-28457F40FE39}"/>
              </a:ext>
            </a:extLst>
          </p:cNvPr>
          <p:cNvSpPr/>
          <p:nvPr/>
        </p:nvSpPr>
        <p:spPr>
          <a:xfrm>
            <a:off x="3359857" y="4495061"/>
            <a:ext cx="1695634" cy="532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16.06. ВТ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866E301-BA11-41D2-8E38-EFE64F950FAC}"/>
              </a:ext>
            </a:extLst>
          </p:cNvPr>
          <p:cNvSpPr/>
          <p:nvPr/>
        </p:nvSpPr>
        <p:spPr>
          <a:xfrm>
            <a:off x="5334796" y="4495061"/>
            <a:ext cx="1695634" cy="532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17.06. СР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88A8A80D-E8D9-4EF7-8921-A0DDC8C49144}"/>
              </a:ext>
            </a:extLst>
          </p:cNvPr>
          <p:cNvSpPr/>
          <p:nvPr/>
        </p:nvSpPr>
        <p:spPr>
          <a:xfrm>
            <a:off x="7309735" y="4495061"/>
            <a:ext cx="1695634" cy="532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18.06. ЧТ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52E0DDD7-F280-439E-A85B-52CEEED82C87}"/>
              </a:ext>
            </a:extLst>
          </p:cNvPr>
          <p:cNvSpPr/>
          <p:nvPr/>
        </p:nvSpPr>
        <p:spPr>
          <a:xfrm>
            <a:off x="9284674" y="4495061"/>
            <a:ext cx="1695634" cy="532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19.06. ПТ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AAEFAE1D-ACAD-4842-A9B8-118EBEEB5673}"/>
              </a:ext>
            </a:extLst>
          </p:cNvPr>
          <p:cNvSpPr/>
          <p:nvPr/>
        </p:nvSpPr>
        <p:spPr>
          <a:xfrm>
            <a:off x="1848090" y="5597372"/>
            <a:ext cx="8495819" cy="532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Всего 10 порций</a:t>
            </a:r>
          </a:p>
        </p:txBody>
      </p:sp>
    </p:spTree>
    <p:extLst>
      <p:ext uri="{BB962C8B-B14F-4D97-AF65-F5344CB8AC3E}">
        <p14:creationId xmlns:p14="http://schemas.microsoft.com/office/powerpoint/2010/main" val="6266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F2E7CB0B-A916-45B9-84FA-4BBC36B11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374135"/>
              </p:ext>
            </p:extLst>
          </p:nvPr>
        </p:nvGraphicFramePr>
        <p:xfrm>
          <a:off x="369902" y="626269"/>
          <a:ext cx="11452195" cy="599308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289992">
                  <a:extLst>
                    <a:ext uri="{9D8B030D-6E8A-4147-A177-3AD203B41FA5}">
                      <a16:colId xmlns:a16="http://schemas.microsoft.com/office/drawing/2014/main" xmlns="" val="1448849046"/>
                    </a:ext>
                  </a:extLst>
                </a:gridCol>
                <a:gridCol w="2289992">
                  <a:extLst>
                    <a:ext uri="{9D8B030D-6E8A-4147-A177-3AD203B41FA5}">
                      <a16:colId xmlns:a16="http://schemas.microsoft.com/office/drawing/2014/main" xmlns="" val="4003135809"/>
                    </a:ext>
                  </a:extLst>
                </a:gridCol>
                <a:gridCol w="2290737">
                  <a:extLst>
                    <a:ext uri="{9D8B030D-6E8A-4147-A177-3AD203B41FA5}">
                      <a16:colId xmlns:a16="http://schemas.microsoft.com/office/drawing/2014/main" xmlns="" val="1408766500"/>
                    </a:ext>
                  </a:extLst>
                </a:gridCol>
                <a:gridCol w="2290737">
                  <a:extLst>
                    <a:ext uri="{9D8B030D-6E8A-4147-A177-3AD203B41FA5}">
                      <a16:colId xmlns:a16="http://schemas.microsoft.com/office/drawing/2014/main" xmlns="" val="3635228446"/>
                    </a:ext>
                  </a:extLst>
                </a:gridCol>
                <a:gridCol w="2290737">
                  <a:extLst>
                    <a:ext uri="{9D8B030D-6E8A-4147-A177-3AD203B41FA5}">
                      <a16:colId xmlns:a16="http://schemas.microsoft.com/office/drawing/2014/main" xmlns="" val="1171127731"/>
                    </a:ext>
                  </a:extLst>
                </a:gridCol>
              </a:tblGrid>
              <a:tr h="125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 01.06. ПН</a:t>
                      </a: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 02.06. ВТ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9:20 – 10:20 – 1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10:40 – 11: 40 – 2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12:00 – 13:00 – 3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13:30 – 14: 30 – 4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03.06 СР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9:20 – 10:20 – 5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10:40 – 11: 40 – 6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12:00 – 13:00 – 7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13:30 – 14: 30 – 8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04.06. ЧТ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9:20 – 10:20 – 9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10:40 – 11: 40 – 10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12:00 – 13:00 – 1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13:30 – 14: 30 – 2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6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05.06. ПТ</a:t>
                      </a:r>
                      <a:endParaRPr lang="ru-RU" sz="1100" b="0" dirty="0">
                        <a:effectLst/>
                      </a:endParaRPr>
                    </a:p>
                  </a:txBody>
                  <a:tcPr marL="40039" marR="40039" marT="0" marB="0"/>
                </a:tc>
                <a:extLst>
                  <a:ext uri="{0D108BD9-81ED-4DB2-BD59-A6C34878D82A}">
                    <a16:rowId xmlns:a16="http://schemas.microsoft.com/office/drawing/2014/main" xmlns="" val="2529391857"/>
                  </a:ext>
                </a:extLst>
              </a:tr>
              <a:tr h="1094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08.06 ПН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9:20 – 10:20 – 3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10:40 – 11: 40 – 4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12:00 – 13:00 – 5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13:30 – 14: 30 – 6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09.06. ВТ</a:t>
                      </a: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10.06 СР</a:t>
                      </a:r>
                      <a:endParaRPr lang="ru-RU" sz="1100" b="0" dirty="0">
                        <a:effectLst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11.06 ЧТ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9:20 – 10:20 – 7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10:40 – 11: 40 – 8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12:00 – 13:00 – 9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13:30 – 14: 30 – 10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600" b="0" dirty="0">
                        <a:effectLst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dirty="0">
                          <a:effectLst/>
                        </a:rPr>
                        <a:t>12.06. ПТ</a:t>
                      </a:r>
                      <a:endParaRPr lang="ru-RU" sz="1100" b="0" u="sng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dirty="0">
                          <a:effectLst/>
                        </a:rPr>
                        <a:t>ВЫХОДНОЙ</a:t>
                      </a:r>
                      <a:endParaRPr lang="ru-RU" sz="1100" b="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extLst>
                  <a:ext uri="{0D108BD9-81ED-4DB2-BD59-A6C34878D82A}">
                    <a16:rowId xmlns:a16="http://schemas.microsoft.com/office/drawing/2014/main" xmlns="" val="2963078789"/>
                  </a:ext>
                </a:extLst>
              </a:tr>
              <a:tr h="1539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15.06. ПН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9:20 – 10:20 – 1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10:40 – 11: 40 – 2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12:00 – 13:00 – 3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13:30 – 14: 30 – 4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16.06. ВТ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9:20 – 10:20 – 5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10:40 – 11: 40 – 6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12:00 – 13:00 – 7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13:30 – 14: 30 – 8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17.06. СР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9:20 – 10:20 – 9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10:40 – 11: 40 – 10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12:00 – 13:00 – 1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13:30 – 14: 30 – 2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600" b="0" dirty="0">
                        <a:effectLst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>
                          <a:effectLst/>
                        </a:rPr>
                        <a:t>18.06 ЧТ</a:t>
                      </a:r>
                      <a:endParaRPr lang="ru-RU" sz="1100" b="0" u="none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9:20 – 10:20 – 3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10:40 – 11: 40 – 4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12:00 – 13:00 – 5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effectLst/>
                        </a:rPr>
                        <a:t>13:30 – 14: 30 – 6 </a:t>
                      </a:r>
                      <a:r>
                        <a:rPr lang="ru-RU" sz="1600" b="0" i="0" dirty="0" err="1">
                          <a:effectLst/>
                        </a:rPr>
                        <a:t>отр</a:t>
                      </a:r>
                      <a:r>
                        <a:rPr lang="ru-RU" sz="1600" b="0" i="0" dirty="0">
                          <a:effectLst/>
                        </a:rPr>
                        <a:t>.</a:t>
                      </a:r>
                      <a:endParaRPr lang="ru-RU" sz="1100" b="0" i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>
                          <a:effectLst/>
                        </a:rPr>
                        <a:t>19.06. ПТ</a:t>
                      </a:r>
                      <a:endParaRPr lang="ru-RU" sz="1100" b="0" u="none" dirty="0">
                        <a:effectLst/>
                      </a:endParaRPr>
                    </a:p>
                  </a:txBody>
                  <a:tcPr marL="40039" marR="40039" marT="0" marB="0"/>
                </a:tc>
                <a:extLst>
                  <a:ext uri="{0D108BD9-81ED-4DB2-BD59-A6C34878D82A}">
                    <a16:rowId xmlns:a16="http://schemas.microsoft.com/office/drawing/2014/main" xmlns="" val="2203581997"/>
                  </a:ext>
                </a:extLst>
              </a:tr>
              <a:tr h="1664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22.06. ПН</a:t>
                      </a:r>
                      <a:endParaRPr lang="ru-RU" sz="1100" b="0" dirty="0">
                        <a:effectLst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39" marR="40039" marT="0" marB="0"/>
                </a:tc>
                <a:extLst>
                  <a:ext uri="{0D108BD9-81ED-4DB2-BD59-A6C34878D82A}">
                    <a16:rowId xmlns:a16="http://schemas.microsoft.com/office/drawing/2014/main" xmlns="" val="577401046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8AFCE77B-DE6E-44D9-A9C5-8D4D298038B6}"/>
              </a:ext>
            </a:extLst>
          </p:cNvPr>
          <p:cNvSpPr/>
          <p:nvPr/>
        </p:nvSpPr>
        <p:spPr>
          <a:xfrm>
            <a:off x="1750435" y="0"/>
            <a:ext cx="8495819" cy="532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ПРИМЕРНОЕ посещение бассейна</a:t>
            </a:r>
          </a:p>
        </p:txBody>
      </p:sp>
    </p:spTree>
    <p:extLst>
      <p:ext uri="{BB962C8B-B14F-4D97-AF65-F5344CB8AC3E}">
        <p14:creationId xmlns:p14="http://schemas.microsoft.com/office/powerpoint/2010/main" val="7606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B84269-0E0E-4A8E-8452-372A62AD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Ссылка на группу ВК лагеря</a:t>
            </a:r>
            <a:br>
              <a:rPr lang="ru-RU" dirty="0"/>
            </a:br>
            <a:r>
              <a:rPr lang="ru-RU" dirty="0"/>
              <a:t>(фото, информация)</a:t>
            </a:r>
          </a:p>
        </p:txBody>
      </p:sp>
      <p:pic>
        <p:nvPicPr>
          <p:cNvPr id="1026" name="Picture 2" descr="https://sun9-48.userapi.com/s/v1/ig2/oN-3b3cux6L7AZzof8vzXwipBm9raLWN_pd4AfAJ8ouauw2li5SIP_i2hdgyLlsgtKh6wXfbAxHPDKtPvBgaMUE_.jpg?quality=95&amp;as=32x32,48x48,72x72,108x108,160x160,240x240,360x360,480x480,540x540,640x640,720x720,826x826&amp;from=bu&amp;u=AKBbtsDLKOT3P34KUe9K20j-oNHhTWuqYvzs0qLRmIw&amp;cs=826x0">
            <a:extLst>
              <a:ext uri="{FF2B5EF4-FFF2-40B4-BE49-F238E27FC236}">
                <a16:creationId xmlns:a16="http://schemas.microsoft.com/office/drawing/2014/main" xmlns="" id="{3427E3F6-28FC-4156-BE21-6E1FFBC9E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71" y="1905000"/>
            <a:ext cx="4731057" cy="473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3ED94D-50AE-418B-B1FA-CCBA3A748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37" t="24582" r="34766" b="18612"/>
          <a:stretch/>
        </p:blipFill>
        <p:spPr>
          <a:xfrm>
            <a:off x="10239692" y="139605"/>
            <a:ext cx="1810221" cy="181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5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2944229"/>
            <a:ext cx="8911687" cy="128089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523" y="126243"/>
            <a:ext cx="1841288" cy="197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7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123440-1079-49BE-9781-0521604F3BAC}"/>
              </a:ext>
            </a:extLst>
          </p:cNvPr>
          <p:cNvSpPr txBox="1"/>
          <p:nvPr/>
        </p:nvSpPr>
        <p:spPr>
          <a:xfrm flipH="1">
            <a:off x="2114875" y="5413567"/>
            <a:ext cx="8776037" cy="737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79705" indent="-3175">
              <a:lnSpc>
                <a:spcPct val="150000"/>
              </a:lnSpc>
              <a:spcAft>
                <a:spcPts val="1000"/>
              </a:spcAft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 смена – С 01.06. 2026 г. по 22.06.2026 г.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61FD22A3-3C90-4D5A-9859-20F5DBE8EF77}"/>
              </a:ext>
            </a:extLst>
          </p:cNvPr>
          <p:cNvSpPr txBox="1">
            <a:spLocks/>
          </p:cNvSpPr>
          <p:nvPr/>
        </p:nvSpPr>
        <p:spPr>
          <a:xfrm>
            <a:off x="1869593" y="1227956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80029" y="2012445"/>
            <a:ext cx="8973705" cy="290472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Давным‑давно, в сердце Уральских гор, существовал волшебный</a:t>
            </a:r>
          </a:p>
          <a:p>
            <a:pPr algn="ctr"/>
            <a:r>
              <a:rPr lang="ru-RU" sz="3200" dirty="0"/>
              <a:t>город — Город Мастеров. </a:t>
            </a:r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84B1359-8DA7-483A-8756-52C7CD3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8D0BDA-8A07-4F4F-BDEC-D163A3877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37" t="24582" r="34766" b="18612"/>
          <a:stretch/>
        </p:blipFill>
        <p:spPr>
          <a:xfrm>
            <a:off x="10239692" y="139605"/>
            <a:ext cx="1810221" cy="181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67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33F3CE-CE49-4E22-A57B-382098DB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18083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/>
              <a:t>Справки, которые надо принести: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404691-C518-4EDD-A4F9-83B761A66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05" y="1645329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/>
              <a:t>Сведения о прививках (для тех, кто не из 167 школы!)</a:t>
            </a:r>
          </a:p>
          <a:p>
            <a:r>
              <a:rPr lang="ru-RU" sz="3600" dirty="0"/>
              <a:t>Результат анализов на </a:t>
            </a:r>
            <a:r>
              <a:rPr lang="ru-RU" sz="3600" dirty="0" smtClean="0"/>
              <a:t>энтеробиоз и </a:t>
            </a:r>
            <a:r>
              <a:rPr lang="ru-RU" sz="3600" dirty="0" err="1" smtClean="0"/>
              <a:t>гименолипедоз</a:t>
            </a:r>
            <a:r>
              <a:rPr lang="ru-RU" sz="3600" dirty="0" smtClean="0"/>
              <a:t> (для </a:t>
            </a:r>
            <a:r>
              <a:rPr lang="ru-RU" sz="3600" dirty="0"/>
              <a:t>тех, кто не из 167 школы!)</a:t>
            </a:r>
          </a:p>
          <a:p>
            <a:r>
              <a:rPr lang="ru-RU" sz="3600" dirty="0"/>
              <a:t>Справка 079/у </a:t>
            </a:r>
            <a:r>
              <a:rPr lang="en-US" sz="3600" dirty="0" smtClean="0"/>
              <a:t>– </a:t>
            </a:r>
            <a:r>
              <a:rPr lang="ru-RU" sz="3600" dirty="0" smtClean="0"/>
              <a:t>срок 10 дней(ДЛЯ </a:t>
            </a:r>
            <a:r>
              <a:rPr lang="ru-RU" sz="3600" dirty="0"/>
              <a:t>ВСЕХ!)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47C2961-AB8E-4A2F-9EDF-D4A51897C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7" t="24582" r="34766" b="18612"/>
          <a:stretch/>
        </p:blipFill>
        <p:spPr>
          <a:xfrm>
            <a:off x="10239692" y="139605"/>
            <a:ext cx="1810221" cy="181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3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18A734-E7E5-453F-8D27-D315400A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638" y="0"/>
            <a:ext cx="6169335" cy="725296"/>
          </a:xfrm>
        </p:spPr>
        <p:txBody>
          <a:bodyPr/>
          <a:lstStyle/>
          <a:p>
            <a:r>
              <a:rPr lang="ru-RU" dirty="0"/>
              <a:t>Заявление на уход домой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663DAC-BFA3-4063-A0E4-DC08D380F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89" t="16957" r="25947" b="6020"/>
          <a:stretch/>
        </p:blipFill>
        <p:spPr>
          <a:xfrm>
            <a:off x="2743200" y="725296"/>
            <a:ext cx="6347534" cy="60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693E67-26CB-49B5-A77D-4DF1A8D0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Распорядок дня: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4A60AA-3F25-4AC8-9818-F19AF1F36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60645"/>
            <a:ext cx="8915400" cy="4130722"/>
          </a:xfrm>
        </p:spPr>
        <p:txBody>
          <a:bodyPr>
            <a:normAutofit/>
          </a:bodyPr>
          <a:lstStyle/>
          <a:p>
            <a:r>
              <a:rPr lang="ru-RU" sz="2800" dirty="0"/>
              <a:t>8:30 – встреча </a:t>
            </a:r>
          </a:p>
          <a:p>
            <a:r>
              <a:rPr lang="ru-RU" sz="2800" dirty="0"/>
              <a:t>8:45 – зарядка</a:t>
            </a:r>
          </a:p>
          <a:p>
            <a:r>
              <a:rPr lang="ru-RU" sz="2800" dirty="0"/>
              <a:t>9:00 – 9:20 – завтрак</a:t>
            </a:r>
          </a:p>
          <a:p>
            <a:r>
              <a:rPr lang="ru-RU" sz="2800" dirty="0"/>
              <a:t>9:30 – 13:00 – досуговая деятельность</a:t>
            </a:r>
          </a:p>
          <a:p>
            <a:r>
              <a:rPr lang="ru-RU" sz="2800" dirty="0"/>
              <a:t>13:00 – 13:20 – обед</a:t>
            </a:r>
          </a:p>
          <a:p>
            <a:r>
              <a:rPr lang="ru-RU" sz="2800" dirty="0"/>
              <a:t>13:20 – 14:30 – прогулка</a:t>
            </a:r>
          </a:p>
          <a:p>
            <a:r>
              <a:rPr lang="ru-RU" sz="2800" dirty="0"/>
              <a:t>14:30 – уход домой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8175DE-FF20-41D4-8E1A-367FA6DF4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7" t="24582" r="34766" b="18612"/>
          <a:stretch/>
        </p:blipFill>
        <p:spPr>
          <a:xfrm>
            <a:off x="10239692" y="139605"/>
            <a:ext cx="1810221" cy="181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58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002" y="591128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/>
              <a:t>Сюжетно-ролевая игра</a:t>
            </a:r>
            <a:br>
              <a:rPr lang="ru-RU" dirty="0"/>
            </a:br>
            <a:endParaRPr lang="ru-RU" dirty="0"/>
          </a:p>
        </p:txBody>
      </p:sp>
      <p:sp>
        <p:nvSpPr>
          <p:cNvPr id="5" name="AutoShape 2" descr="Карта острова Изображения – скачать бесплатно на Freepik"/>
          <p:cNvSpPr>
            <a:spLocks noChangeAspect="1" noChangeArrowheads="1"/>
          </p:cNvSpPr>
          <p:nvPr/>
        </p:nvSpPr>
        <p:spPr bwMode="auto">
          <a:xfrm>
            <a:off x="1815002" y="20178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а острова Изображения – скачать бесплатно на Fre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а сокровищ пиратов для детей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а острова Изображения – скачать бесплатно на Fre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Карта острова Изображения – скачать бесплатно на Freepik"/>
          <p:cNvSpPr>
            <a:spLocks noChangeAspect="1" noChangeArrowheads="1"/>
          </p:cNvSpPr>
          <p:nvPr/>
        </p:nvSpPr>
        <p:spPr bwMode="auto">
          <a:xfrm>
            <a:off x="2985211" y="2887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сокровище пирата карты иллюстрация штока. иллюстрации насчитывающей находка  - 15899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65" y="1333467"/>
            <a:ext cx="10533691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346416" y="2170215"/>
            <a:ext cx="1582390" cy="8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День 1. </a:t>
            </a:r>
            <a:r>
              <a:rPr lang="ru-RU" sz="1100" dirty="0"/>
              <a:t>Открытие Города мастеров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88859" y="2176818"/>
            <a:ext cx="1582390" cy="8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День 2. День народных игр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55221" y="3092485"/>
            <a:ext cx="1734790" cy="8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День 3. </a:t>
            </a:r>
            <a:r>
              <a:rPr lang="ru-RU" sz="1400" dirty="0"/>
              <a:t>День ремёсел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19802" y="4014755"/>
            <a:ext cx="1582390" cy="8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День 4. </a:t>
            </a:r>
            <a:r>
              <a:rPr lang="ru-RU" sz="1400" i="1" dirty="0"/>
              <a:t>День национальной кухни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54996" y="4937025"/>
            <a:ext cx="1582390" cy="8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День 5. День природы Урала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81206" y="5350438"/>
            <a:ext cx="1582390" cy="8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День 6. День творчества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07416" y="5350437"/>
            <a:ext cx="1582390" cy="8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День 7. День профессий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63421" y="5350437"/>
            <a:ext cx="1582390" cy="8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День 8. </a:t>
            </a:r>
            <a:r>
              <a:rPr lang="ru-RU" sz="1600" i="1" dirty="0"/>
              <a:t>День спорта и здоровья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21170" y="5167900"/>
            <a:ext cx="1582390" cy="8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День 9. </a:t>
            </a:r>
            <a:r>
              <a:rPr lang="ru-RU" sz="1200" i="1" dirty="0"/>
              <a:t>День истории и памяти</a:t>
            </a:r>
            <a:endParaRPr lang="ru-RU" sz="12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151734" y="4223851"/>
            <a:ext cx="1582390" cy="8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День 10. </a:t>
            </a:r>
            <a:r>
              <a:rPr lang="ru-RU" sz="1600" i="1" dirty="0"/>
              <a:t>День науки и открытий</a:t>
            </a:r>
            <a:endParaRPr lang="ru-RU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38780" y="4114342"/>
            <a:ext cx="1582390" cy="8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День 11. День искусства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519623" y="3204336"/>
            <a:ext cx="1582390" cy="8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День 12. </a:t>
            </a:r>
            <a:r>
              <a:rPr lang="ru-RU" sz="1400" i="1" dirty="0"/>
              <a:t>День путешествий</a:t>
            </a:r>
            <a:endParaRPr lang="ru-RU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93176" y="2277344"/>
            <a:ext cx="1705666" cy="8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День 13. День талантов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46640" y="2275038"/>
            <a:ext cx="1582390" cy="8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День 14. День добрых дел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27092" y="3193537"/>
            <a:ext cx="1582390" cy="8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День 15. День расставаний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5474418-9B6E-46A9-AD16-C6B8AE1A5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37" t="24582" r="34766" b="18612"/>
          <a:stretch/>
        </p:blipFill>
        <p:spPr>
          <a:xfrm>
            <a:off x="10239692" y="139605"/>
            <a:ext cx="1810221" cy="181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305" y="120143"/>
            <a:ext cx="8911687" cy="1280890"/>
          </a:xfrm>
        </p:spPr>
        <p:txBody>
          <a:bodyPr/>
          <a:lstStyle/>
          <a:p>
            <a:r>
              <a:rPr lang="ru-RU" dirty="0"/>
              <a:t>Игровая терминология</a:t>
            </a:r>
          </a:p>
        </p:txBody>
      </p:sp>
      <p:pic>
        <p:nvPicPr>
          <p:cNvPr id="2050" name="Picture 2" descr="Показываем, какой будет супершкола № 167 на Эльмаше, которую откроют до  конца этого года в Екатеринбурге. 28 октября 2021 года - 28 октября 2021 -  e1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76" y="1278204"/>
            <a:ext cx="8868262" cy="527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269296" y="1437648"/>
            <a:ext cx="2844901" cy="1121446"/>
            <a:chOff x="3269296" y="1437648"/>
            <a:chExt cx="2844901" cy="112144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69296" y="1437648"/>
              <a:ext cx="1978926" cy="7869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Главная площадь</a:t>
              </a: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5240740" y="2142699"/>
              <a:ext cx="873457" cy="4163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2074459" y="3042338"/>
            <a:ext cx="2375368" cy="1142955"/>
            <a:chOff x="2074459" y="3042338"/>
            <a:chExt cx="2375368" cy="114295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074459" y="3042338"/>
              <a:ext cx="1787857" cy="7779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Парк Развлечений</a:t>
              </a: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725838" y="3773517"/>
              <a:ext cx="723989" cy="41177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7301552" y="3357349"/>
            <a:ext cx="2251881" cy="1105469"/>
            <a:chOff x="7301552" y="3357349"/>
            <a:chExt cx="2251881" cy="110546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065827" y="3357349"/>
              <a:ext cx="1487606" cy="100993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Море Радости</a:t>
              </a: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H="1">
              <a:off x="7301552" y="4185293"/>
              <a:ext cx="777923" cy="27752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4995081" y="4995081"/>
            <a:ext cx="4176215" cy="928047"/>
            <a:chOff x="4995081" y="4995081"/>
            <a:chExt cx="4176215" cy="92804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905767" y="4995081"/>
              <a:ext cx="2265529" cy="9280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Площадь Здоровья</a:t>
              </a: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H="1">
              <a:off x="4995081" y="5677469"/>
              <a:ext cx="1897038" cy="23201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2A06F96-3932-4AAF-8424-5640D45A2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37" t="24582" r="34766" b="18612"/>
          <a:stretch/>
        </p:blipFill>
        <p:spPr>
          <a:xfrm>
            <a:off x="10239692" y="139605"/>
            <a:ext cx="1810221" cy="181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743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946" y="255620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/>
              <a:t>Каждый отряд получает название.</a:t>
            </a:r>
            <a:br>
              <a:rPr lang="ru-RU" dirty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55946" y="1064471"/>
            <a:ext cx="7303351" cy="489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 отряд – Уральские умельцы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5946" y="1636881"/>
            <a:ext cx="7401005" cy="4683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2 отряд – Мастера традиций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5946" y="2167292"/>
            <a:ext cx="7378273" cy="4683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3 отряд - Дружная артель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5946" y="2682986"/>
            <a:ext cx="7401006" cy="424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 4 отряд – Сокровища Урала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5946" y="3194813"/>
            <a:ext cx="7493686" cy="4683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5 отряд – Волшебные ремесленники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55948" y="3762802"/>
            <a:ext cx="7493684" cy="440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 6 отряд – Сердце Урала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55946" y="4280435"/>
            <a:ext cx="7493684" cy="440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7 отряд – </a:t>
            </a:r>
            <a:r>
              <a:rPr lang="ru-RU" sz="2800" dirty="0"/>
              <a:t>Народные таланты</a:t>
            </a:r>
            <a:endParaRPr lang="ru-RU" sz="3200" dirty="0"/>
          </a:p>
        </p:txBody>
      </p:sp>
      <p:sp>
        <p:nvSpPr>
          <p:cNvPr id="25" name="Скругленный прямоугольник 11">
            <a:extLst>
              <a:ext uri="{FF2B5EF4-FFF2-40B4-BE49-F238E27FC236}">
                <a16:creationId xmlns:a16="http://schemas.microsoft.com/office/drawing/2014/main" xmlns="" id="{94E3D699-7B7A-4D8F-90A1-4D13981DEE82}"/>
              </a:ext>
            </a:extLst>
          </p:cNvPr>
          <p:cNvSpPr/>
          <p:nvPr/>
        </p:nvSpPr>
        <p:spPr>
          <a:xfrm>
            <a:off x="1855946" y="4798068"/>
            <a:ext cx="7493684" cy="440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  <a:r>
              <a:rPr lang="ru-RU" sz="3200" dirty="0"/>
              <a:t> отряд – Золотые руки</a:t>
            </a:r>
          </a:p>
        </p:txBody>
      </p:sp>
      <p:sp>
        <p:nvSpPr>
          <p:cNvPr id="26" name="Скругленный прямоугольник 11">
            <a:extLst>
              <a:ext uri="{FF2B5EF4-FFF2-40B4-BE49-F238E27FC236}">
                <a16:creationId xmlns:a16="http://schemas.microsoft.com/office/drawing/2014/main" xmlns="" id="{D11BE6DD-DB84-4097-A53A-1B3A4E25B575}"/>
              </a:ext>
            </a:extLst>
          </p:cNvPr>
          <p:cNvSpPr/>
          <p:nvPr/>
        </p:nvSpPr>
        <p:spPr>
          <a:xfrm>
            <a:off x="1855946" y="5335046"/>
            <a:ext cx="7401005" cy="440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</a:t>
            </a:r>
            <a:r>
              <a:rPr lang="ru-RU" sz="3200" dirty="0"/>
              <a:t> отряд – </a:t>
            </a:r>
            <a:r>
              <a:rPr lang="ru-RU" sz="2800" dirty="0"/>
              <a:t>Уральская мозаика</a:t>
            </a:r>
            <a:r>
              <a:rPr lang="ru-RU" dirty="0"/>
              <a:t> </a:t>
            </a:r>
            <a:endParaRPr lang="ru-RU" sz="3200" dirty="0"/>
          </a:p>
        </p:txBody>
      </p:sp>
      <p:sp>
        <p:nvSpPr>
          <p:cNvPr id="36" name="Скругленный прямоугольник 11">
            <a:extLst>
              <a:ext uri="{FF2B5EF4-FFF2-40B4-BE49-F238E27FC236}">
                <a16:creationId xmlns:a16="http://schemas.microsoft.com/office/drawing/2014/main" xmlns="" id="{3E2040B4-6765-4304-B997-AF2947F15BA5}"/>
              </a:ext>
            </a:extLst>
          </p:cNvPr>
          <p:cNvSpPr/>
          <p:nvPr/>
        </p:nvSpPr>
        <p:spPr>
          <a:xfrm>
            <a:off x="1902285" y="5872025"/>
            <a:ext cx="7401005" cy="440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10</a:t>
            </a:r>
            <a:r>
              <a:rPr lang="ru-RU" sz="3200" dirty="0"/>
              <a:t> отряд – </a:t>
            </a:r>
            <a:r>
              <a:rPr lang="ru-RU" sz="2800" dirty="0"/>
              <a:t>Гармония культур</a:t>
            </a:r>
            <a:endParaRPr lang="ru-RU" sz="320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04D6878-1E5C-4C53-B537-FDA3C6463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7" t="24582" r="34766" b="18612"/>
          <a:stretch/>
        </p:blipFill>
        <p:spPr>
          <a:xfrm>
            <a:off x="10239692" y="139605"/>
            <a:ext cx="1810221" cy="181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328" y="165772"/>
            <a:ext cx="8911687" cy="1280890"/>
          </a:xfrm>
        </p:spPr>
        <p:txBody>
          <a:bodyPr/>
          <a:lstStyle/>
          <a:p>
            <a:r>
              <a:rPr lang="ru-RU" dirty="0"/>
              <a:t>Кружки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7687" t="35615" r="19738" b="34719"/>
          <a:stretch/>
        </p:blipFill>
        <p:spPr>
          <a:xfrm>
            <a:off x="3487960" y="3502293"/>
            <a:ext cx="3971499" cy="203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49030" t="41986" r="19515" b="35516"/>
          <a:stretch/>
        </p:blipFill>
        <p:spPr>
          <a:xfrm>
            <a:off x="5711139" y="974379"/>
            <a:ext cx="4528553" cy="182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51157" t="34022" r="22313" b="30737"/>
          <a:stretch/>
        </p:blipFill>
        <p:spPr>
          <a:xfrm>
            <a:off x="8351175" y="3120156"/>
            <a:ext cx="3234520" cy="2415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9E87B36-F8DC-48ED-A8B7-5257A89A54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664" t="28447" r="20075" b="24764"/>
          <a:stretch/>
        </p:blipFill>
        <p:spPr>
          <a:xfrm>
            <a:off x="525874" y="3197570"/>
            <a:ext cx="1800942" cy="233824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29A110F9-74CB-4279-A325-E455B7F75ADB}"/>
              </a:ext>
            </a:extLst>
          </p:cNvPr>
          <p:cNvGrpSpPr/>
          <p:nvPr/>
        </p:nvGrpSpPr>
        <p:grpSpPr>
          <a:xfrm>
            <a:off x="848244" y="417583"/>
            <a:ext cx="3234520" cy="2415654"/>
            <a:chOff x="4125645" y="3894667"/>
            <a:chExt cx="3234520" cy="241565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6AA7C936-4DB1-4B5E-8429-BB7B83F60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1157" t="34022" r="22313" b="30737"/>
            <a:stretch/>
          </p:blipFill>
          <p:spPr>
            <a:xfrm>
              <a:off x="4125645" y="3894667"/>
              <a:ext cx="3234520" cy="24156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637BAD64-EC65-4427-808F-D25C0563B69B}"/>
                </a:ext>
              </a:extLst>
            </p:cNvPr>
            <p:cNvSpPr/>
            <p:nvPr/>
          </p:nvSpPr>
          <p:spPr>
            <a:xfrm>
              <a:off x="4246117" y="5348279"/>
              <a:ext cx="3051328" cy="91047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/>
                <a:t>Помощь на воде и суше</a:t>
              </a: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D283423-5CDB-47FE-9F16-F80BC3A263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37" t="24582" r="34766" b="18612"/>
          <a:stretch/>
        </p:blipFill>
        <p:spPr>
          <a:xfrm>
            <a:off x="10239692" y="139605"/>
            <a:ext cx="1810221" cy="181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678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1386</TotalTime>
  <Words>783</Words>
  <Application>Microsoft Office PowerPoint</Application>
  <PresentationFormat>Произвольный</PresentationFormat>
  <Paragraphs>152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Лагерь с дневным пребыванием детей </vt:lpstr>
      <vt:lpstr>Презентация PowerPoint</vt:lpstr>
      <vt:lpstr>Справки, которые надо принести: </vt:lpstr>
      <vt:lpstr>Заявление на уход домой</vt:lpstr>
      <vt:lpstr>Распорядок дня:</vt:lpstr>
      <vt:lpstr>Сюжетно-ролевая игра </vt:lpstr>
      <vt:lpstr>Игровая терминология</vt:lpstr>
      <vt:lpstr>Каждый отряд получает название. </vt:lpstr>
      <vt:lpstr>Кружки</vt:lpstr>
      <vt:lpstr>Презентация PowerPoint</vt:lpstr>
      <vt:lpstr>Даты приёма кислородных коктейлей</vt:lpstr>
      <vt:lpstr>Презентация PowerPoint</vt:lpstr>
      <vt:lpstr>Ссылка на группу ВК лагеря (фото, информация)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Лагерь с дневным пребыванием детей «Круто»</dc:title>
  <dc:creator>Светлана Коныгина</dc:creator>
  <cp:lastModifiedBy>ЗАЛ</cp:lastModifiedBy>
  <cp:revision>47</cp:revision>
  <dcterms:created xsi:type="dcterms:W3CDTF">2022-04-20T16:21:16Z</dcterms:created>
  <dcterms:modified xsi:type="dcterms:W3CDTF">2026-05-14T13:58:47Z</dcterms:modified>
</cp:coreProperties>
</file>